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8" r:id="rId2"/>
    <p:sldId id="257" r:id="rId3"/>
    <p:sldId id="261" r:id="rId4"/>
    <p:sldId id="286" r:id="rId5"/>
    <p:sldId id="287" r:id="rId6"/>
    <p:sldId id="276" r:id="rId7"/>
    <p:sldId id="274" r:id="rId8"/>
    <p:sldId id="277" r:id="rId9"/>
    <p:sldId id="278" r:id="rId10"/>
    <p:sldId id="281" r:id="rId11"/>
    <p:sldId id="282" r:id="rId12"/>
    <p:sldId id="288" r:id="rId13"/>
    <p:sldId id="289" r:id="rId14"/>
    <p:sldId id="290" r:id="rId15"/>
    <p:sldId id="29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5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9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694A-AC8F-4628-B1DA-2FCFAEF4049B}" type="datetimeFigureOut">
              <a:rPr lang="en-US" smtClean="0"/>
              <a:pPr/>
              <a:t>24-Jun-15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51B05-1C80-40CA-B5C4-681CDC8F7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578" y="474133"/>
            <a:ext cx="9144000" cy="281093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Sylfaen" panose="010A0502050306030303" pitchFamily="18" charset="0"/>
              </a:rPr>
              <a:t>განსაკუთრებით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დიდი</a:t>
            </a:r>
            <a:r>
              <a:rPr lang="en-US" sz="4000" b="1" dirty="0">
                <a:latin typeface="Sylfaen" panose="010A0502050306030303" pitchFamily="18" charset="0"/>
              </a:rPr>
              <a:t>  </a:t>
            </a:r>
            <a:r>
              <a:rPr lang="en-US" sz="4000" b="1" dirty="0" err="1">
                <a:latin typeface="Sylfaen" panose="010A0502050306030303" pitchFamily="18" charset="0"/>
              </a:rPr>
              <a:t>ზომის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ინფორმაციის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დაცვა</a:t>
            </a:r>
            <a:r>
              <a:rPr lang="en-US" sz="4000" b="1" dirty="0">
                <a:latin typeface="Sylfaen" panose="010A0502050306030303" pitchFamily="18" charset="0"/>
              </a:rPr>
              <a:t>/</a:t>
            </a:r>
            <a:r>
              <a:rPr lang="en-US" sz="4000" b="1" dirty="0" err="1">
                <a:latin typeface="Sylfaen" panose="010A0502050306030303" pitchFamily="18" charset="0"/>
              </a:rPr>
              <a:t>დამუშავება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>
                <a:latin typeface="Sylfaen" panose="010A0502050306030303" pitchFamily="18" charset="0"/>
              </a:rPr>
              <a:t>მონაცემთა</a:t>
            </a:r>
            <a:r>
              <a:rPr lang="en-US" sz="4000" b="1" dirty="0">
                <a:latin typeface="Sylfaen" panose="010A0502050306030303" pitchFamily="18" charset="0"/>
              </a:rPr>
              <a:t> </a:t>
            </a:r>
            <a:r>
              <a:rPr lang="en-US" sz="4000" b="1" dirty="0" err="1" smtClean="0">
                <a:latin typeface="Sylfaen" panose="010A0502050306030303" pitchFamily="18" charset="0"/>
              </a:rPr>
              <a:t>ბაზებში</a:t>
            </a:r>
            <a:endParaRPr lang="en-US" sz="4000" dirty="0">
              <a:latin typeface="Sylfaen" panose="010A05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4978" y="4176889"/>
            <a:ext cx="9144000" cy="2031999"/>
          </a:xfrm>
        </p:spPr>
        <p:txBody>
          <a:bodyPr>
            <a:normAutofit/>
          </a:bodyPr>
          <a:lstStyle/>
          <a:p>
            <a:pPr algn="ctr"/>
            <a:r>
              <a:rPr lang="ka-GE" sz="1400" dirty="0" smtClean="0">
                <a:solidFill>
                  <a:schemeClr val="tx1"/>
                </a:solidFill>
              </a:rPr>
              <a:t>სტუდენტი</a:t>
            </a:r>
            <a:r>
              <a:rPr lang="en-US" sz="1400" dirty="0" smtClean="0">
                <a:solidFill>
                  <a:schemeClr val="tx1"/>
                </a:solidFill>
              </a:rPr>
              <a:t>:  </a:t>
            </a:r>
            <a:r>
              <a:rPr lang="ka-GE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ირაკლი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ქობესაშვილი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ხელმძღვანელი</a:t>
            </a:r>
            <a:r>
              <a:rPr lang="en-US" sz="1400" dirty="0">
                <a:solidFill>
                  <a:schemeClr val="tx1"/>
                </a:solidFill>
              </a:rPr>
              <a:t>:  </a:t>
            </a:r>
            <a:r>
              <a:rPr lang="en-US" sz="1400" dirty="0" err="1">
                <a:solidFill>
                  <a:schemeClr val="tx1"/>
                </a:solidFill>
              </a:rPr>
              <a:t>ვახტანგ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კვანტალიანი</a:t>
            </a:r>
            <a:endParaRPr lang="ka-GE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err="1">
                <a:solidFill>
                  <a:schemeClr val="tx1"/>
                </a:solidFill>
              </a:rPr>
              <a:t>ივანე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ჯავახიშვილის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სახელობის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თბილისის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სახელმწიფო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უნივერსიტეტი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2015 </a:t>
            </a:r>
            <a:r>
              <a:rPr lang="en-US" sz="1600" b="1" dirty="0" err="1">
                <a:solidFill>
                  <a:schemeClr val="tx1"/>
                </a:solidFill>
              </a:rPr>
              <a:t>წელი</a:t>
            </a:r>
            <a:endParaRPr lang="en-US" sz="1600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10" y="1195856"/>
            <a:ext cx="6394832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46314" y="362635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dirty="0" smtClean="0"/>
              <a:t> </a:t>
            </a:r>
            <a:r>
              <a:rPr lang="ka-GE" sz="2200" dirty="0" smtClean="0"/>
              <a:t>შარდინგის</a:t>
            </a:r>
            <a:r>
              <a:rPr lang="ka-GE" dirty="0" smtClean="0"/>
              <a:t> არქიტექტურა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6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4062" y="490117"/>
            <a:ext cx="5731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/>
              <a:t> </a:t>
            </a:r>
            <a:r>
              <a:rPr lang="ka-GE" sz="2000" dirty="0" smtClean="0"/>
              <a:t>შარდინგში მონაცემების განაწილების მეთოდი</a:t>
            </a:r>
            <a:endParaRPr lang="en-US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4" y="1663547"/>
            <a:ext cx="8545389" cy="304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46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58" y="716096"/>
            <a:ext cx="9144000" cy="5460867"/>
          </a:xfrm>
        </p:spPr>
        <p:txBody>
          <a:bodyPr/>
          <a:lstStyle/>
          <a:p>
            <a:pPr lvl="0" algn="ctr">
              <a:buNone/>
            </a:pPr>
            <a:r>
              <a:rPr lang="ka-GE" sz="2200" b="1" dirty="0" smtClean="0">
                <a:ea typeface="Calibri"/>
                <a:cs typeface="Calibri"/>
                <a:sym typeface="Calibri"/>
              </a:rPr>
              <a:t>ჩვენი ამოცანის ფარგლებში აწყობილი კლასტერი</a:t>
            </a:r>
            <a: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/>
            </a:r>
            <a:br>
              <a:rPr lang="en-US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endParaRPr lang="en-US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>
              <a:buNone/>
            </a:pPr>
            <a:r>
              <a:rPr lang="ka-GE" dirty="0" smtClean="0"/>
              <a:t>            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840673" y="1636675"/>
            <a:ext cx="1224136" cy="648072"/>
            <a:chOff x="611560" y="2060848"/>
            <a:chExt cx="1224136" cy="648072"/>
          </a:xfrm>
        </p:grpSpPr>
        <p:sp>
          <p:nvSpPr>
            <p:cNvPr id="75" name="Rounded Rectangle 74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343087" y="1636675"/>
            <a:ext cx="1224136" cy="648072"/>
            <a:chOff x="611560" y="2060848"/>
            <a:chExt cx="1224136" cy="648072"/>
          </a:xfrm>
        </p:grpSpPr>
        <p:sp>
          <p:nvSpPr>
            <p:cNvPr id="79" name="Rounded Rectangle 78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840457" y="1636675"/>
            <a:ext cx="1224136" cy="648072"/>
            <a:chOff x="611560" y="2060848"/>
            <a:chExt cx="1224136" cy="648072"/>
          </a:xfrm>
        </p:grpSpPr>
        <p:sp>
          <p:nvSpPr>
            <p:cNvPr id="82" name="Rounded Rectangle 81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280617" y="1618927"/>
            <a:ext cx="1224136" cy="648072"/>
            <a:chOff x="611560" y="2060848"/>
            <a:chExt cx="1224136" cy="648072"/>
          </a:xfrm>
        </p:grpSpPr>
        <p:sp>
          <p:nvSpPr>
            <p:cNvPr id="85" name="Rounded Rectangle 84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714296" y="1618927"/>
            <a:ext cx="1224136" cy="648072"/>
            <a:chOff x="611560" y="2060848"/>
            <a:chExt cx="1224136" cy="648072"/>
          </a:xfrm>
        </p:grpSpPr>
        <p:sp>
          <p:nvSpPr>
            <p:cNvPr id="88" name="Rounded Rectangle 87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856456" y="2788803"/>
            <a:ext cx="1224136" cy="648072"/>
            <a:chOff x="611560" y="2060848"/>
            <a:chExt cx="1224136" cy="648072"/>
          </a:xfrm>
        </p:grpSpPr>
        <p:sp>
          <p:nvSpPr>
            <p:cNvPr id="91" name="Rounded Rectangle 90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58870" y="2788803"/>
            <a:ext cx="1224136" cy="648072"/>
            <a:chOff x="611560" y="2060848"/>
            <a:chExt cx="1224136" cy="648072"/>
          </a:xfrm>
        </p:grpSpPr>
        <p:sp>
          <p:nvSpPr>
            <p:cNvPr id="94" name="Rounded Rectangle 93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856240" y="2788803"/>
            <a:ext cx="1224136" cy="648072"/>
            <a:chOff x="611560" y="2060848"/>
            <a:chExt cx="1224136" cy="648072"/>
          </a:xfrm>
        </p:grpSpPr>
        <p:sp>
          <p:nvSpPr>
            <p:cNvPr id="97" name="Rounded Rectangle 96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mdb-008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95845" y="2812178"/>
            <a:ext cx="1224136" cy="648072"/>
            <a:chOff x="611560" y="2060848"/>
            <a:chExt cx="1224136" cy="648072"/>
          </a:xfrm>
        </p:grpSpPr>
        <p:sp>
          <p:nvSpPr>
            <p:cNvPr id="100" name="Rounded Rectangle 99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mdb-009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3251" y="2812177"/>
            <a:ext cx="1224136" cy="648072"/>
            <a:chOff x="626788" y="2084222"/>
            <a:chExt cx="1224136" cy="648072"/>
          </a:xfrm>
        </p:grpSpPr>
        <p:sp>
          <p:nvSpPr>
            <p:cNvPr id="103" name="Rounded Rectangle 102"/>
            <p:cNvSpPr/>
            <p:nvPr/>
          </p:nvSpPr>
          <p:spPr>
            <a:xfrm>
              <a:off x="626788" y="2084222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mdb-010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505705" y="3833904"/>
            <a:ext cx="747574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Clustering factor – 2  (</a:t>
            </a:r>
            <a:r>
              <a:rPr lang="en-US" sz="1600" b="1" u="sng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one </a:t>
            </a:r>
            <a:r>
              <a:rPr lang="en-US" sz="1600" b="1" i="1" u="sng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Secondary</a:t>
            </a:r>
            <a:r>
              <a:rPr lang="en-US" sz="1600" b="1" u="sng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in replica set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 smtClean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OS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– Oracle Linux (red hat)  6.5</a:t>
            </a:r>
          </a:p>
          <a:p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Avg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Memory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4  GB</a:t>
            </a:r>
          </a:p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CPU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 4 Cores,  AMD 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Opteron 2220, Intel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Xeon</a:t>
            </a:r>
          </a:p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Network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– 1Gbit</a:t>
            </a:r>
          </a:p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anose="02020603050405020304" pitchFamily="18" charset="0"/>
              </a:rPr>
              <a:t>HDD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–  100-300 72k, GB local. </a:t>
            </a:r>
          </a:p>
          <a:p>
            <a:endParaRPr lang="en-US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1600" b="1" i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10 machines – DL380 g3, g4, Sun x4200, DL580 G5 (VM)</a:t>
            </a:r>
            <a:endParaRPr lang="en-US" sz="1600" b="1" i="1" dirty="0">
              <a:solidFill>
                <a:schemeClr val="bg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55" y="3642440"/>
            <a:ext cx="2331203" cy="61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099" y="4497909"/>
            <a:ext cx="2307332" cy="8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112" y="5501701"/>
            <a:ext cx="2570033" cy="62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7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241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>
                <a:latin typeface="Sylfaen" pitchFamily="18" charset="0"/>
              </a:rPr>
              <a:t>ჩვენი კლასტერის კომპონენტები</a:t>
            </a:r>
            <a:endParaRPr lang="en-US" sz="2000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101" y="4180900"/>
            <a:ext cx="4814371" cy="1795751"/>
          </a:xfrm>
        </p:spPr>
        <p:txBody>
          <a:bodyPr/>
          <a:lstStyle/>
          <a:p>
            <a:pPr marL="285750" indent="-285750">
              <a:buNone/>
            </a:pPr>
            <a:r>
              <a:rPr lang="en-US" sz="1500" b="1" dirty="0" smtClean="0">
                <a:solidFill>
                  <a:schemeClr val="bg2">
                    <a:lumMod val="75000"/>
                  </a:schemeClr>
                </a:solidFill>
              </a:rPr>
              <a:t>S – shard</a:t>
            </a:r>
          </a:p>
          <a:p>
            <a:pPr marL="285750" indent="-285750">
              <a:buNone/>
            </a:pPr>
            <a:r>
              <a:rPr lang="en-US" sz="1500" b="1" dirty="0" smtClean="0">
                <a:solidFill>
                  <a:schemeClr val="bg2">
                    <a:lumMod val="75000"/>
                  </a:schemeClr>
                </a:solidFill>
              </a:rPr>
              <a:t>P – primary</a:t>
            </a:r>
          </a:p>
          <a:p>
            <a:pPr marL="285750" indent="-285750">
              <a:buNone/>
            </a:pPr>
            <a:r>
              <a:rPr lang="en-US" sz="1500" b="1" dirty="0" smtClean="0">
                <a:solidFill>
                  <a:schemeClr val="bg2">
                    <a:lumMod val="75000"/>
                  </a:schemeClr>
                </a:solidFill>
              </a:rPr>
              <a:t>S – </a:t>
            </a:r>
            <a:r>
              <a:rPr lang="en-US" sz="1500" b="1" dirty="0" err="1" smtClean="0">
                <a:solidFill>
                  <a:schemeClr val="bg2">
                    <a:lumMod val="75000"/>
                  </a:schemeClr>
                </a:solidFill>
              </a:rPr>
              <a:t>seconday</a:t>
            </a:r>
            <a:endParaRPr lang="en-US" sz="15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None/>
            </a:pPr>
            <a:r>
              <a:rPr lang="en-US" sz="1500" b="1" dirty="0" err="1" smtClean="0">
                <a:solidFill>
                  <a:schemeClr val="bg2">
                    <a:lumMod val="75000"/>
                  </a:schemeClr>
                </a:solidFill>
              </a:rPr>
              <a:t>mongos</a:t>
            </a:r>
            <a:r>
              <a:rPr lang="en-US" sz="1500" b="1" dirty="0" smtClean="0">
                <a:solidFill>
                  <a:schemeClr val="bg2">
                    <a:lumMod val="75000"/>
                  </a:schemeClr>
                </a:solidFill>
              </a:rPr>
              <a:t> (routers) </a:t>
            </a:r>
            <a:r>
              <a:rPr lang="ka-GE" sz="1500" b="1" dirty="0" smtClean="0">
                <a:solidFill>
                  <a:schemeClr val="bg2">
                    <a:lumMod val="75000"/>
                  </a:schemeClr>
                </a:solidFill>
              </a:rPr>
              <a:t>მუშაობენ პირველადებზე.</a:t>
            </a:r>
            <a:r>
              <a:rPr lang="en-US" sz="15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116095" y="1316811"/>
            <a:ext cx="1224136" cy="648072"/>
            <a:chOff x="611560" y="2060848"/>
            <a:chExt cx="1224136" cy="648072"/>
          </a:xfrm>
        </p:grpSpPr>
        <p:sp>
          <p:nvSpPr>
            <p:cNvPr id="116" name="Rounded Rectangle 115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618509" y="1316811"/>
            <a:ext cx="1224136" cy="648072"/>
            <a:chOff x="611560" y="2060848"/>
            <a:chExt cx="1224136" cy="648072"/>
          </a:xfrm>
        </p:grpSpPr>
        <p:sp>
          <p:nvSpPr>
            <p:cNvPr id="119" name="Rounded Rectangle 118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Rounded Rectangle 120"/>
          <p:cNvSpPr/>
          <p:nvPr/>
        </p:nvSpPr>
        <p:spPr>
          <a:xfrm>
            <a:off x="958990" y="1175751"/>
            <a:ext cx="3096344" cy="933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958990" y="86501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S0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161129" y="13168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68211" y="167685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4814462" y="1314764"/>
            <a:ext cx="1224136" cy="648072"/>
            <a:chOff x="611560" y="2060848"/>
            <a:chExt cx="1224136" cy="648072"/>
          </a:xfrm>
        </p:grpSpPr>
        <p:sp>
          <p:nvSpPr>
            <p:cNvPr id="126" name="Rounded Rectangle 125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369109" y="1324871"/>
            <a:ext cx="1224136" cy="648072"/>
            <a:chOff x="611560" y="2060848"/>
            <a:chExt cx="1224136" cy="648072"/>
          </a:xfrm>
        </p:grpSpPr>
        <p:sp>
          <p:nvSpPr>
            <p:cNvPr id="129" name="Rounded Rectangle 128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mdb-008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1" name="Rounded Rectangle 130"/>
          <p:cNvSpPr/>
          <p:nvPr/>
        </p:nvSpPr>
        <p:spPr>
          <a:xfrm>
            <a:off x="4680576" y="1183812"/>
            <a:ext cx="3096344" cy="933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04805" y="878991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846073" y="130821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318811" y="168786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688688" y="12863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164373" y="2860111"/>
            <a:ext cx="1224136" cy="648072"/>
            <a:chOff x="611560" y="2060848"/>
            <a:chExt cx="1224136" cy="648072"/>
          </a:xfrm>
        </p:grpSpPr>
        <p:sp>
          <p:nvSpPr>
            <p:cNvPr id="137" name="Rounded Rectangle 136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720232" y="2842363"/>
            <a:ext cx="1224136" cy="648072"/>
            <a:chOff x="727259" y="2060848"/>
            <a:chExt cx="1224136" cy="648072"/>
          </a:xfrm>
        </p:grpSpPr>
        <p:sp>
          <p:nvSpPr>
            <p:cNvPr id="140" name="Rounded Rectangle 139"/>
            <p:cNvSpPr/>
            <p:nvPr/>
          </p:nvSpPr>
          <p:spPr>
            <a:xfrm>
              <a:off x="727259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666787" y="4392599"/>
            <a:ext cx="1224136" cy="648072"/>
            <a:chOff x="611560" y="2060848"/>
            <a:chExt cx="1224136" cy="648072"/>
          </a:xfrm>
        </p:grpSpPr>
        <p:sp>
          <p:nvSpPr>
            <p:cNvPr id="143" name="Rounded Rectangle 142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129968" y="4375687"/>
            <a:ext cx="1224136" cy="648072"/>
            <a:chOff x="611560" y="2060848"/>
            <a:chExt cx="1224136" cy="648072"/>
          </a:xfrm>
        </p:grpSpPr>
        <p:sp>
          <p:nvSpPr>
            <p:cNvPr id="146" name="Rounded Rectangle 145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8" name="Rounded Rectangle 147"/>
          <p:cNvSpPr/>
          <p:nvPr/>
        </p:nvSpPr>
        <p:spPr>
          <a:xfrm>
            <a:off x="992040" y="2717573"/>
            <a:ext cx="3096344" cy="933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959307" y="4250061"/>
            <a:ext cx="3096344" cy="933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992040" y="24161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992040" y="3975651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94179" y="28444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164373" y="43713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669934" y="318265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617089" y="473289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584328" y="283527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584328" y="437137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4705646" y="3009647"/>
            <a:ext cx="1224136" cy="648072"/>
            <a:chOff x="611560" y="2060848"/>
            <a:chExt cx="1224136" cy="648072"/>
          </a:xfrm>
        </p:grpSpPr>
        <p:sp>
          <p:nvSpPr>
            <p:cNvPr id="159" name="Rounded Rectangle 158"/>
            <p:cNvSpPr/>
            <p:nvPr/>
          </p:nvSpPr>
          <p:spPr>
            <a:xfrm>
              <a:off x="611560" y="2060848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mdb-009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173052" y="3009646"/>
            <a:ext cx="1224136" cy="648072"/>
            <a:chOff x="626788" y="2084222"/>
            <a:chExt cx="1224136" cy="648072"/>
          </a:xfrm>
        </p:grpSpPr>
        <p:sp>
          <p:nvSpPr>
            <p:cNvPr id="162" name="Rounded Rectangle 161"/>
            <p:cNvSpPr/>
            <p:nvPr/>
          </p:nvSpPr>
          <p:spPr>
            <a:xfrm>
              <a:off x="626788" y="2084222"/>
              <a:ext cx="1224136" cy="64807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78634" y="2230995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mdb-010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4" name="Rounded Rectangle 163"/>
          <p:cNvSpPr/>
          <p:nvPr/>
        </p:nvSpPr>
        <p:spPr>
          <a:xfrm>
            <a:off x="4569518" y="2867109"/>
            <a:ext cx="3096344" cy="9331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594635" y="255933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S4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735903" y="298210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104284" y="334994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028838" y="298210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578518" y="298167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494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>
                <a:latin typeface="Sylfaen" pitchFamily="18" charset="0"/>
              </a:rPr>
              <a:t>შესრულებული სამუშაოები</a:t>
            </a:r>
            <a:endParaRPr lang="en-US" sz="2400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822"/>
            <a:ext cx="10515600" cy="49871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a-GE" sz="2000" dirty="0" smtClean="0"/>
              <a:t> </a:t>
            </a:r>
            <a:r>
              <a:rPr lang="ka-GE" sz="1800" dirty="0" smtClean="0"/>
              <a:t>გადავანაწილეთ ტექსტური ფაილები შარდებზე.</a:t>
            </a:r>
          </a:p>
          <a:p>
            <a:pPr>
              <a:buFont typeface="Wingdings" pitchFamily="2" charset="2"/>
              <a:buChar char="q"/>
            </a:pPr>
            <a:r>
              <a:rPr lang="ka-GE" sz="1800" dirty="0" smtClean="0"/>
              <a:t> გარდავქმენით ფაილები </a:t>
            </a:r>
            <a:r>
              <a:rPr lang="en-US" sz="1800" dirty="0" err="1" smtClean="0"/>
              <a:t>json</a:t>
            </a:r>
            <a:r>
              <a:rPr lang="en-US" sz="1800" dirty="0" smtClean="0"/>
              <a:t> </a:t>
            </a:r>
            <a:r>
              <a:rPr lang="ka-GE" sz="1800" dirty="0" smtClean="0"/>
              <a:t>ფორმატში</a:t>
            </a:r>
          </a:p>
          <a:p>
            <a:pPr>
              <a:buFont typeface="Wingdings" pitchFamily="2" charset="2"/>
              <a:buChar char="q"/>
            </a:pPr>
            <a:r>
              <a:rPr lang="ka-GE" sz="1800" dirty="0" smtClean="0"/>
              <a:t> მონაცემების ჩატვირთა ბაზაში განხორციელდა ორი გზით</a:t>
            </a:r>
          </a:p>
          <a:p>
            <a:pPr>
              <a:buNone/>
            </a:pPr>
            <a:endParaRPr lang="ka-G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mongoimport</a:t>
            </a:r>
            <a:r>
              <a:rPr lang="en-US" sz="1800" dirty="0" smtClean="0"/>
              <a:t>  - </a:t>
            </a:r>
            <a:r>
              <a:rPr lang="en-US" sz="1800" dirty="0" err="1" smtClean="0"/>
              <a:t>MongoDB</a:t>
            </a:r>
            <a:r>
              <a:rPr lang="en-US" sz="1800" dirty="0" smtClean="0"/>
              <a:t>-</a:t>
            </a:r>
            <a:r>
              <a:rPr lang="ka-GE" sz="1800" dirty="0" smtClean="0"/>
              <a:t>ის ოფიციალური ხელსაწყო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Phyton</a:t>
            </a:r>
            <a:r>
              <a:rPr lang="en-US" sz="1800" dirty="0" smtClean="0"/>
              <a:t> script </a:t>
            </a:r>
            <a:r>
              <a:rPr lang="ka-GE" sz="1800" dirty="0" smtClean="0"/>
              <a:t>-</a:t>
            </a:r>
            <a:r>
              <a:rPr lang="en-US" sz="1800" dirty="0" smtClean="0"/>
              <a:t>(</a:t>
            </a:r>
            <a:r>
              <a:rPr lang="ka-GE" sz="1800" dirty="0" smtClean="0"/>
              <a:t>შედეგი უფრო სწრაფი ჩატვირთვა</a:t>
            </a:r>
            <a:r>
              <a:rPr lang="en-US" sz="1800" dirty="0" smtClean="0"/>
              <a:t>)</a:t>
            </a:r>
            <a:r>
              <a:rPr lang="ka-GE" sz="1800" dirty="0" smtClean="0"/>
              <a:t> </a:t>
            </a:r>
            <a:r>
              <a:rPr lang="en-US" sz="1800" dirty="0" smtClean="0"/>
              <a:t>bulk load </a:t>
            </a:r>
            <a:r>
              <a:rPr lang="ka-GE" sz="1800" dirty="0" smtClean="0"/>
              <a:t>მეშვეობით</a:t>
            </a:r>
            <a:r>
              <a:rPr lang="ka-GE" sz="2000" dirty="0" smtClean="0"/>
              <a:t>.</a:t>
            </a:r>
          </a:p>
          <a:p>
            <a:pPr marL="514350" indent="-514350">
              <a:buNone/>
            </a:pPr>
            <a:endParaRPr lang="ka-GE" sz="2000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ka-GE" sz="1800" dirty="0" smtClean="0"/>
              <a:t>წუთი ავიღეთ </a:t>
            </a:r>
            <a:r>
              <a:rPr lang="en-US" sz="1800" dirty="0" smtClean="0"/>
              <a:t>shard key-</a:t>
            </a:r>
            <a:r>
              <a:rPr lang="ka-GE" sz="1800" dirty="0" smtClean="0"/>
              <a:t>დ, მონაცემები შარდებზე გადანაწილდა ველი - წუთის </a:t>
            </a:r>
          </a:p>
          <a:p>
            <a:pPr marL="514350" indent="-514350">
              <a:buNone/>
            </a:pPr>
            <a:r>
              <a:rPr lang="ka-GE" sz="1800" dirty="0" smtClean="0"/>
              <a:t>	მეშვეობით 0-დან 59 ჩათვლით.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ka-GE" sz="1800" dirty="0" smtClean="0"/>
              <a:t>შევქმენით ინდექსი მას შემდეგ რაც მონაცემები ჩაიტვირთა რათა ჩატვირთვის სისწრაფე არ შეგვენელებინა.</a:t>
            </a:r>
          </a:p>
          <a:p>
            <a:pPr marL="514350" indent="-514350">
              <a:buNone/>
            </a:pPr>
            <a:endParaRPr lang="ka-GE" sz="2000" dirty="0" smtClean="0"/>
          </a:p>
          <a:p>
            <a:pPr marL="514350" indent="-514350">
              <a:buNone/>
            </a:pPr>
            <a:r>
              <a:rPr lang="ka-GE" sz="20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594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>
                <a:latin typeface="Sylfaen" pitchFamily="18" charset="0"/>
              </a:rPr>
              <a:t>შედეგები</a:t>
            </a:r>
            <a:endParaRPr lang="en-US" sz="2400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268" y="1178805"/>
            <a:ext cx="10515600" cy="4998158"/>
          </a:xfrm>
        </p:spPr>
        <p:txBody>
          <a:bodyPr>
            <a:normAutofit/>
          </a:bodyPr>
          <a:lstStyle/>
          <a:p>
            <a:r>
              <a:rPr lang="ka-GE" sz="1800" dirty="0" smtClean="0">
                <a:latin typeface="Sylfaen" pitchFamily="18" charset="0"/>
              </a:rPr>
              <a:t>ერთი საათის მონაცემები ბაზაში იტვირთება 7-10 წუთის განმავლობაში.</a:t>
            </a:r>
          </a:p>
          <a:p>
            <a:r>
              <a:rPr lang="ka-GE" sz="1800" dirty="0" smtClean="0">
                <a:latin typeface="Sylfaen" pitchFamily="18" charset="0"/>
              </a:rPr>
              <a:t>დაახლოებით 3-4 საათი დასჭირდება ერთი დღის ინფორმაციის ჩატვირთვას.</a:t>
            </a:r>
          </a:p>
          <a:p>
            <a:r>
              <a:rPr lang="ka-GE" sz="1800" dirty="0" smtClean="0">
                <a:latin typeface="Sylfaen" pitchFamily="18" charset="0"/>
              </a:rPr>
              <a:t>თუ დავამატებთ სხვა სერვერებს და ავირჩევთ უკეთეს </a:t>
            </a:r>
            <a:r>
              <a:rPr lang="en-US" sz="1800" dirty="0" smtClean="0">
                <a:latin typeface="Sylfaen" pitchFamily="18" charset="0"/>
              </a:rPr>
              <a:t>shard key</a:t>
            </a:r>
            <a:r>
              <a:rPr lang="ka-GE" sz="1800" dirty="0" smtClean="0">
                <a:latin typeface="Sylfaen" pitchFamily="18" charset="0"/>
              </a:rPr>
              <a:t>-ს წარმადობა გაიზრდება საგრძნობლად.</a:t>
            </a:r>
          </a:p>
          <a:p>
            <a:r>
              <a:rPr lang="ka-GE" sz="1800" dirty="0" smtClean="0">
                <a:latin typeface="Sylfaen" pitchFamily="18" charset="0"/>
              </a:rPr>
              <a:t>შედარებისთვის :</a:t>
            </a:r>
          </a:p>
          <a:p>
            <a:pPr>
              <a:buNone/>
            </a:pPr>
            <a:r>
              <a:rPr lang="ka-GE" sz="1800" dirty="0" smtClean="0">
                <a:latin typeface="Sylfaen" pitchFamily="18" charset="0"/>
              </a:rPr>
              <a:t>მივიღეთ 4-ჯერ მეტი სისწრაფე ვიდრე ძალიან ძვირი </a:t>
            </a:r>
            <a:r>
              <a:rPr lang="en-US" sz="1800" dirty="0" smtClean="0">
                <a:latin typeface="Sylfaen" pitchFamily="18" charset="0"/>
              </a:rPr>
              <a:t>Oracle</a:t>
            </a:r>
            <a:r>
              <a:rPr lang="ka-GE" sz="1800" dirty="0" smtClean="0">
                <a:latin typeface="Sylfaen" pitchFamily="18" charset="0"/>
              </a:rPr>
              <a:t> </a:t>
            </a:r>
            <a:r>
              <a:rPr lang="en-US" sz="1800" dirty="0" err="1" smtClean="0">
                <a:latin typeface="Sylfaen" pitchFamily="18" charset="0"/>
              </a:rPr>
              <a:t>rdbms</a:t>
            </a:r>
            <a:r>
              <a:rPr lang="en-US" sz="1800" dirty="0" smtClean="0">
                <a:latin typeface="Sylfaen" pitchFamily="18" charset="0"/>
              </a:rPr>
              <a:t> + DI </a:t>
            </a:r>
            <a:r>
              <a:rPr lang="ka-GE" sz="1800" dirty="0" smtClean="0">
                <a:latin typeface="Sylfaen" pitchFamily="18" charset="0"/>
              </a:rPr>
              <a:t>ძალიან ძვირ </a:t>
            </a:r>
          </a:p>
          <a:p>
            <a:pPr>
              <a:buNone/>
            </a:pPr>
            <a:r>
              <a:rPr lang="ka-GE" sz="1800" dirty="0" smtClean="0">
                <a:latin typeface="Sylfaen" pitchFamily="18" charset="0"/>
              </a:rPr>
              <a:t>სერვერებზე. </a:t>
            </a:r>
          </a:p>
          <a:p>
            <a:pPr>
              <a:buNone/>
            </a:pPr>
            <a:r>
              <a:rPr lang="ka-GE" sz="1800" dirty="0" smtClean="0">
                <a:latin typeface="Sylfaen" pitchFamily="18" charset="0"/>
              </a:rPr>
              <a:t>ეს ტესტი ჩატარებულია </a:t>
            </a:r>
            <a:r>
              <a:rPr lang="en-US" sz="1800" dirty="0" err="1" smtClean="0">
                <a:latin typeface="Sylfaen" pitchFamily="18" charset="0"/>
              </a:rPr>
              <a:t>MongoDB</a:t>
            </a:r>
            <a:r>
              <a:rPr lang="en-US" sz="1800" dirty="0" smtClean="0">
                <a:latin typeface="Sylfaen" pitchFamily="18" charset="0"/>
              </a:rPr>
              <a:t> 2.6</a:t>
            </a:r>
            <a:r>
              <a:rPr lang="ka-GE" sz="1800" dirty="0" smtClean="0">
                <a:latin typeface="Sylfaen" pitchFamily="18" charset="0"/>
              </a:rPr>
              <a:t>-ზე</a:t>
            </a:r>
            <a:r>
              <a:rPr lang="en-US" sz="1800" dirty="0" smtClean="0">
                <a:latin typeface="Sylfaen" pitchFamily="18" charset="0"/>
              </a:rPr>
              <a:t>, </a:t>
            </a:r>
            <a:r>
              <a:rPr lang="ka-GE" sz="1800" dirty="0" smtClean="0">
                <a:latin typeface="Sylfaen" pitchFamily="18" charset="0"/>
              </a:rPr>
              <a:t>მის შემდეგ გამოვიდა 3.0 ვერსია რომელშიც </a:t>
            </a:r>
          </a:p>
          <a:p>
            <a:pPr>
              <a:buNone/>
            </a:pPr>
            <a:r>
              <a:rPr lang="ka-GE" sz="1800" dirty="0" smtClean="0">
                <a:latin typeface="Sylfaen" pitchFamily="18" charset="0"/>
              </a:rPr>
              <a:t>ბევრი მნიშვნელოვანი ასპექტი არის გაუმჯობესებული და კიდევ უფრო მეტ წარმადობას </a:t>
            </a:r>
          </a:p>
          <a:p>
            <a:pPr>
              <a:buNone/>
            </a:pPr>
            <a:r>
              <a:rPr lang="ka-GE" sz="1800" dirty="0" smtClean="0">
                <a:latin typeface="Sylfaen" pitchFamily="18" charset="0"/>
              </a:rPr>
              <a:t>მივიღებთ.</a:t>
            </a:r>
            <a:endParaRPr lang="en-US" sz="18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935755"/>
            <a:ext cx="10515600" cy="1014232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დასკვნა</a:t>
            </a:r>
            <a:endParaRPr lang="en-US" sz="24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2207"/>
            <a:ext cx="10515600" cy="38043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sz="2000" dirty="0" smtClean="0">
              <a:latin typeface="+mj-lt"/>
            </a:endParaRPr>
          </a:p>
          <a:p>
            <a:pPr marL="0" indent="0">
              <a:buNone/>
            </a:pPr>
            <a:r>
              <a:rPr lang="ka-GE" sz="2000" dirty="0" smtClean="0">
                <a:latin typeface="+mj-lt"/>
              </a:rPr>
              <a:t>როდესაც საქმე გვაქვს ისეთი დიდი </a:t>
            </a:r>
            <a:r>
              <a:rPr lang="ka-GE" sz="2000" smtClean="0">
                <a:latin typeface="+mj-lt"/>
              </a:rPr>
              <a:t>ინფორმაციის დამუშავებასთან , </a:t>
            </a:r>
            <a:r>
              <a:rPr lang="ka-GE" sz="2000" dirty="0" smtClean="0">
                <a:latin typeface="+mj-lt"/>
              </a:rPr>
              <a:t>როგორიც არის მოწყობილობების მიერ დაგენერირებული ლოგები, მობილური ინტერნეტით სარგებლობისას მიღებული </a:t>
            </a:r>
            <a:r>
              <a:rPr lang="en-US" sz="2000" dirty="0" smtClean="0">
                <a:latin typeface="+mj-lt"/>
              </a:rPr>
              <a:t>web </a:t>
            </a:r>
            <a:r>
              <a:rPr lang="ka-GE" sz="2000" dirty="0" smtClean="0">
                <a:latin typeface="+mj-lt"/>
              </a:rPr>
              <a:t>მისამართები</a:t>
            </a:r>
            <a:r>
              <a:rPr lang="en-US" sz="2000" dirty="0" smtClean="0">
                <a:latin typeface="+mj-lt"/>
              </a:rPr>
              <a:t>,</a:t>
            </a:r>
            <a:r>
              <a:rPr lang="ka-GE" sz="2000" dirty="0" smtClean="0">
                <a:latin typeface="+mj-lt"/>
              </a:rPr>
              <a:t>  გეოგრაფიული მდებარეობის მონაცემები და სხვა, სადაც </a:t>
            </a:r>
            <a:r>
              <a:rPr lang="ka-GE" sz="2000" dirty="0"/>
              <a:t>ძირითადად</a:t>
            </a:r>
            <a:r>
              <a:rPr lang="ka-GE" sz="2000" dirty="0" smtClean="0">
                <a:latin typeface="+mj-lt"/>
              </a:rPr>
              <a:t> გვხვდება არა სტრუქტურირებული მონაცემები, ინფორმაციის დაცვა/დამუშავებისთვის უმჯობესია გამოვიყენოთ არა რომელიმე რელაციური მოდელის მქონდე მონაცემთა ბაზა, არამედ არა რელაციური, </a:t>
            </a:r>
            <a:r>
              <a:rPr lang="en-US" sz="2000" dirty="0" smtClean="0">
                <a:latin typeface="+mj-lt"/>
              </a:rPr>
              <a:t>NOSQL</a:t>
            </a:r>
            <a:r>
              <a:rPr lang="ka-GE" sz="2000" dirty="0" smtClean="0">
                <a:latin typeface="+mj-lt"/>
              </a:rPr>
              <a:t> მოდელის მქონე მონაცემთა ბაზა.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ka-GE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2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448"/>
            <a:ext cx="10515600" cy="670936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latin typeface="Sylfaen" panose="010A0502050306030303" pitchFamily="18" charset="0"/>
              </a:rPr>
              <a:t>ანოტაცია</a:t>
            </a:r>
            <a:endParaRPr lang="en-US" sz="2400" b="1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777"/>
            <a:ext cx="10515600" cy="442242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endParaRPr lang="ka-GE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ka-GE" sz="2000" dirty="0" smtClean="0"/>
              <a:t>სამაგისტრო </a:t>
            </a:r>
            <a:r>
              <a:rPr lang="ka-GE" sz="2000" dirty="0"/>
              <a:t>ნაშრომი შეეხება დღესდღეობით ისეთ აქტუალურ პრობლემას, </a:t>
            </a:r>
            <a:r>
              <a:rPr lang="ka-GE" sz="2000" dirty="0" smtClean="0"/>
              <a:t>როგორიცაა </a:t>
            </a:r>
            <a:r>
              <a:rPr lang="ka-GE" sz="2000" dirty="0"/>
              <a:t>განსაკუთრებით დიდი მონაცემების </a:t>
            </a:r>
            <a:r>
              <a:rPr lang="ka-GE" sz="2000" dirty="0" smtClean="0"/>
              <a:t>შენახვა</a:t>
            </a:r>
            <a:r>
              <a:rPr lang="en-US" sz="2000" dirty="0" smtClean="0"/>
              <a:t>/</a:t>
            </a:r>
            <a:r>
              <a:rPr lang="ka-GE" sz="2000" dirty="0" smtClean="0"/>
              <a:t>დამუშავება.</a:t>
            </a:r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ka-GE" sz="2000" dirty="0" smtClean="0"/>
              <a:t>ინფორმაციის </a:t>
            </a:r>
            <a:r>
              <a:rPr lang="ka-GE" sz="2000" dirty="0"/>
              <a:t>განსაკუთრებით ზრდა იწვევს ბევრ პრობლემას მისი შენახვისა  და დამუშავების დროს, ამისათვის დადგა მოთხოვნილება შექმნილიყო  მონაცემთა შენახვისა და დამუშავების ახალი მიდგომა, რომელიც შეძლებდა გამკლავებოდა არსებულ მოთხოვნებს</a:t>
            </a:r>
            <a:r>
              <a:rPr lang="ka-GE" sz="2000" dirty="0" smtClean="0"/>
              <a:t>.</a:t>
            </a:r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ka-GE" sz="2000" dirty="0" smtClean="0"/>
              <a:t>ჩვენ განვიხილავთ მონაცემების შენახვისა და დამუშავების შესაძლებლობებს, ყველაზე პოპულარულ </a:t>
            </a:r>
            <a:r>
              <a:rPr lang="en-US" sz="2000" dirty="0" smtClean="0"/>
              <a:t>NoSQL</a:t>
            </a:r>
            <a:r>
              <a:rPr lang="ka-GE" sz="2000" dirty="0" smtClean="0"/>
              <a:t> მოდელის მქონე</a:t>
            </a:r>
            <a:r>
              <a:rPr lang="en-US" sz="2000" dirty="0" smtClean="0"/>
              <a:t> </a:t>
            </a:r>
            <a:r>
              <a:rPr lang="ka-GE" sz="2000" dirty="0" smtClean="0"/>
              <a:t>ბაზის </a:t>
            </a:r>
            <a:r>
              <a:rPr lang="en-US" sz="2000" dirty="0" err="1" smtClean="0"/>
              <a:t>MongoDB</a:t>
            </a:r>
            <a:r>
              <a:rPr lang="ka-GE" sz="2000" dirty="0" smtClean="0"/>
              <a:t>-ის მაგალითზე.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28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3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/>
              <a:t>ინფორმაციის ზრდის პერსპექტივები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a-GE" sz="2000" dirty="0" smtClean="0"/>
              <a:t>IDC(International Data Corporation) კვლევის მიხედვით 2013 წელს მსოფლიოს მასშტაბით ციფრული მონაცემების ზომა იყო 4.4 ზეტაბაიტი - 4.4 ტრილიონი გიგაბაიტი და სავარაუდოდ 2020 წელს ეს ციფრი გახდება 10-ჯერ მეტი ანუ 44 ზეტაბაიტი.</a:t>
            </a:r>
          </a:p>
          <a:p>
            <a:pPr>
              <a:buNone/>
            </a:pPr>
            <a:endParaRPr lang="en-US" dirty="0" smtClean="0"/>
          </a:p>
          <a:p>
            <a:endParaRPr lang="ka-GE" dirty="0" smtClean="0"/>
          </a:p>
        </p:txBody>
      </p:sp>
      <p:pic>
        <p:nvPicPr>
          <p:cNvPr id="5" name="Picture 4" descr="1jp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0888" y="2567161"/>
            <a:ext cx="59436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429"/>
            <a:ext cx="10515600" cy="4590534"/>
          </a:xfrm>
        </p:spPr>
        <p:txBody>
          <a:bodyPr/>
          <a:lstStyle/>
          <a:p>
            <a:pPr>
              <a:buNone/>
            </a:pPr>
            <a:r>
              <a:rPr lang="ka-GE" sz="2000" dirty="0" smtClean="0"/>
              <a:t>						ამოცანა: </a:t>
            </a:r>
          </a:p>
          <a:p>
            <a:pPr marL="457200" indent="-457200">
              <a:buFont typeface="+mj-lt"/>
              <a:buAutoNum type="arabicPeriod"/>
            </a:pPr>
            <a:r>
              <a:rPr lang="ka-GE" sz="2000" dirty="0" smtClean="0"/>
              <a:t>გვაქვს 150-200 </a:t>
            </a:r>
            <a:r>
              <a:rPr lang="en-US" sz="2000" dirty="0" smtClean="0"/>
              <a:t>GB </a:t>
            </a:r>
            <a:r>
              <a:rPr lang="ka-GE" sz="2000" dirty="0" smtClean="0"/>
              <a:t>დღიური მონაცემები ძირითადად </a:t>
            </a:r>
            <a:r>
              <a:rPr lang="en-US" sz="2000" dirty="0" smtClean="0"/>
              <a:t>web</a:t>
            </a:r>
            <a:r>
              <a:rPr lang="ka-GE" sz="2000" dirty="0" smtClean="0"/>
              <a:t> </a:t>
            </a:r>
            <a:r>
              <a:rPr lang="en-US" sz="2000" dirty="0" smtClean="0"/>
              <a:t>browsing</a:t>
            </a:r>
            <a:r>
              <a:rPr lang="ka-GE" sz="2000" dirty="0" smtClean="0"/>
              <a:t>-ის ლოგები.</a:t>
            </a:r>
          </a:p>
          <a:p>
            <a:pPr marL="457200" indent="-457200">
              <a:buFont typeface="+mj-lt"/>
              <a:buAutoNum type="arabicPeriod"/>
            </a:pPr>
            <a:r>
              <a:rPr lang="ka-GE" sz="2000" dirty="0" smtClean="0"/>
              <a:t>ინფორმაცია მოწოდებულია ტექსტური ფაილების მეშვეობით.</a:t>
            </a:r>
          </a:p>
          <a:p>
            <a:pPr marL="457200" indent="-457200">
              <a:buFont typeface="+mj-lt"/>
              <a:buAutoNum type="arabicPeriod"/>
            </a:pPr>
            <a:r>
              <a:rPr lang="ka-GE" sz="2000" dirty="0" smtClean="0"/>
              <a:t>დღეში არის დაახლოებით 40 000 - 50 000 ფაილი.</a:t>
            </a:r>
          </a:p>
          <a:p>
            <a:pPr marL="457200" indent="-457200">
              <a:buFont typeface="+mj-lt"/>
              <a:buAutoNum type="arabicPeriod"/>
            </a:pPr>
            <a:r>
              <a:rPr lang="ka-GE" sz="2000" dirty="0" smtClean="0"/>
              <a:t>ჩვენი ტესტისთვის გამოვიყენეთ მხოლოდ 1 საათის ინფორმაცია.</a:t>
            </a:r>
          </a:p>
          <a:p>
            <a:pPr>
              <a:buNone/>
            </a:pPr>
            <a:r>
              <a:rPr lang="ka-GE" sz="2000" dirty="0" smtClean="0"/>
              <a:t>						მიზანი:</a:t>
            </a:r>
          </a:p>
          <a:p>
            <a:pPr>
              <a:buNone/>
            </a:pPr>
            <a:r>
              <a:rPr lang="ka-GE" sz="2000" dirty="0" smtClean="0"/>
              <a:t>მოვათავსოთ ეს ინფორმაცია მონაცემთა ბაზაში უმოკლეს დროში.</a:t>
            </a:r>
          </a:p>
          <a:p>
            <a:pPr>
              <a:buNone/>
            </a:pPr>
            <a:r>
              <a:rPr lang="ka-GE" sz="2000" dirty="0" smtClean="0"/>
              <a:t>   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1322024"/>
            <a:ext cx="10515600" cy="442528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2000" dirty="0" smtClean="0">
                <a:latin typeface="Sylfaen" pitchFamily="18" charset="0"/>
              </a:rPr>
              <a:t>					</a:t>
            </a:r>
            <a:r>
              <a:rPr lang="ka-GE" sz="2200" dirty="0" smtClean="0">
                <a:latin typeface="Sylfaen" pitchFamily="18" charset="0"/>
              </a:rPr>
              <a:t>  </a:t>
            </a:r>
            <a:r>
              <a:rPr lang="ka-GE" sz="2200" b="1" dirty="0" smtClean="0"/>
              <a:t>რეპლიკაცია</a:t>
            </a:r>
            <a:endParaRPr lang="en-US" sz="2200" dirty="0" smtClean="0">
              <a:latin typeface="Sylfae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ka-GE" sz="2000" dirty="0" smtClean="0"/>
              <a:t>  „</a:t>
            </a:r>
            <a:r>
              <a:rPr lang="ka-GE" sz="1800" dirty="0" smtClean="0"/>
              <a:t>რეპლიკაცია“ არის მონაცემთა სინქრონიზაცია რამდენიმე სერვერს შორის.</a:t>
            </a:r>
          </a:p>
          <a:p>
            <a:pPr marL="0" indent="0">
              <a:buFont typeface="Wingdings" pitchFamily="2" charset="2"/>
              <a:buChar char="q"/>
            </a:pPr>
            <a:r>
              <a:rPr lang="ka-GE" sz="1800" dirty="0" smtClean="0">
                <a:latin typeface="Sylfaen" panose="010A0502050306030303" pitchFamily="18" charset="0"/>
              </a:rPr>
              <a:t>   </a:t>
            </a:r>
            <a:r>
              <a:rPr lang="en-US" sz="1800" dirty="0" smtClean="0">
                <a:latin typeface="Sylfaen" panose="010A0502050306030303" pitchFamily="18" charset="0"/>
              </a:rPr>
              <a:t>Replica set-</a:t>
            </a:r>
            <a:r>
              <a:rPr lang="ka-GE" sz="1800" dirty="0" smtClean="0"/>
              <a:t>ში გვაქვს შემდეგი ტიპის წევრები:      </a:t>
            </a:r>
          </a:p>
          <a:p>
            <a:pPr marL="0" indent="0">
              <a:buNone/>
            </a:pPr>
            <a:r>
              <a:rPr lang="ka-GE" sz="1800" dirty="0" smtClean="0"/>
              <a:t>   </a:t>
            </a:r>
            <a:r>
              <a:rPr lang="en-US" sz="1800" dirty="0" smtClean="0"/>
              <a:t>      </a:t>
            </a:r>
            <a:r>
              <a:rPr lang="ka-GE" sz="1800" dirty="0" smtClean="0"/>
              <a:t> პირველადი, </a:t>
            </a:r>
            <a:r>
              <a:rPr lang="ka-GE" sz="1800" dirty="0" smtClean="0"/>
              <a:t>მეორად</a:t>
            </a:r>
            <a:r>
              <a:rPr lang="ka-GE" sz="1800" dirty="0" smtClean="0"/>
              <a:t>ი.</a:t>
            </a:r>
            <a:endParaRPr lang="ka-GE" sz="1800" dirty="0" smtClean="0"/>
          </a:p>
          <a:p>
            <a:pPr>
              <a:buFont typeface="Wingdings" pitchFamily="2" charset="2"/>
              <a:buChar char="q"/>
            </a:pPr>
            <a:r>
              <a:rPr lang="ka-GE" sz="1800" dirty="0" smtClean="0"/>
              <a:t>    გვაქვს მხოლოდ ერთი პირველადი ბაზა, რომლის მეშვეობითაც ხდება ჩაწერის და წაკითხვის ოპერაციები.</a:t>
            </a:r>
          </a:p>
          <a:p>
            <a:pPr>
              <a:buFont typeface="Wingdings" pitchFamily="2" charset="2"/>
              <a:buChar char="q"/>
            </a:pPr>
            <a:r>
              <a:rPr lang="ka-GE" sz="1800" dirty="0" smtClean="0"/>
              <a:t>    მეორადი ბაზები იღებენ მონაცემებს პირველადისგან, რათა მოხდეს მონაცემთა სინქრონიზაცია.</a:t>
            </a:r>
            <a:endParaRPr lang="en-US" sz="1800" dirty="0" smtClean="0">
              <a:latin typeface="Sylfaen" panose="010A0502050306030303" pitchFamily="18" charset="0"/>
            </a:endParaRPr>
          </a:p>
          <a:p>
            <a:pPr marL="0" indent="0">
              <a:buFont typeface="Wingdings" pitchFamily="2" charset="2"/>
              <a:buChar char="q"/>
            </a:pPr>
            <a:r>
              <a:rPr lang="ka-GE" sz="2000" dirty="0" smtClean="0"/>
              <a:t>თუ </a:t>
            </a:r>
            <a:r>
              <a:rPr lang="ka-GE" sz="2000" dirty="0" smtClean="0"/>
              <a:t>პირველადი არის მიუწვდომელი, მაშინ </a:t>
            </a:r>
            <a:r>
              <a:rPr lang="en-US" sz="2000" dirty="0" smtClean="0">
                <a:latin typeface="Sylfaen" panose="010A0502050306030303" pitchFamily="18" charset="0"/>
              </a:rPr>
              <a:t>Replica</a:t>
            </a:r>
            <a:r>
              <a:rPr lang="ka-GE" sz="2000" dirty="0" smtClean="0"/>
              <a:t> </a:t>
            </a:r>
            <a:r>
              <a:rPr lang="en-US" sz="2000" dirty="0" smtClean="0">
                <a:latin typeface="Sylfaen" panose="010A0502050306030303" pitchFamily="18" charset="0"/>
              </a:rPr>
              <a:t>set </a:t>
            </a:r>
            <a:r>
              <a:rPr lang="ka-GE" sz="2000" dirty="0" smtClean="0"/>
              <a:t>ჩაატარებს არჩევნებს და რომელიმე მეორადი გახდება პირველადი.</a:t>
            </a:r>
          </a:p>
          <a:p>
            <a:pPr>
              <a:buNone/>
            </a:pPr>
            <a:endParaRPr lang="ka-GE" sz="2000" dirty="0" smtClean="0"/>
          </a:p>
          <a:p>
            <a:endParaRPr lang="en-US" sz="20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866" y="680322"/>
            <a:ext cx="6298111" cy="5151854"/>
          </a:xfrm>
        </p:spPr>
      </p:pic>
    </p:spTree>
    <p:extLst>
      <p:ext uri="{BB962C8B-B14F-4D97-AF65-F5344CB8AC3E}">
        <p14:creationId xmlns:p14="http://schemas.microsoft.com/office/powerpoint/2010/main" val="271566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82" y="495760"/>
            <a:ext cx="9144000" cy="550842"/>
          </a:xfrm>
        </p:spPr>
        <p:txBody>
          <a:bodyPr>
            <a:noAutofit/>
          </a:bodyPr>
          <a:lstStyle/>
          <a:p>
            <a:r>
              <a:rPr lang="ka-GE" sz="2200" b="1" dirty="0" smtClean="0"/>
              <a:t>მასშტაბურობა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ka-GE" sz="2000" dirty="0" smtClean="0"/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ka-GE" sz="2000" dirty="0" smtClean="0">
              <a:latin typeface="+mj-lt"/>
            </a:endParaRPr>
          </a:p>
        </p:txBody>
      </p:sp>
      <p:pic>
        <p:nvPicPr>
          <p:cNvPr id="4" name="Shape 138"/>
          <p:cNvPicPr preferRelativeResize="0">
            <a:picLocks/>
          </p:cNvPicPr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057619" y="2644048"/>
            <a:ext cx="9533263" cy="36465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46602" y="1086594"/>
            <a:ext cx="102236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 smtClean="0"/>
              <a:t>არა რელაციური მონაცემთა ბაზები მხარს უჭერენ როგორც ვერტიკალურ ასევე ჰორიზონტალურ მასშტაბურობას(</a:t>
            </a:r>
            <a:r>
              <a:rPr lang="en-US" dirty="0" smtClean="0"/>
              <a:t>scale</a:t>
            </a:r>
            <a:r>
              <a:rPr lang="ka-GE" dirty="0" smtClean="0"/>
              <a:t>), რაც პრაქტიკულად შეუძლებელია რელაციური მონაცემთა ბაზების შემთხვევაში, ისინი იყენებენ ვერტიკალური მასშტაბურობას.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936434"/>
            <a:ext cx="8946541" cy="4594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000" dirty="0" smtClean="0"/>
              <a:t>		   </a:t>
            </a:r>
          </a:p>
          <a:p>
            <a:pPr marL="0" indent="0">
              <a:buNone/>
            </a:pPr>
            <a:r>
              <a:rPr lang="ka-GE" sz="2000" dirty="0" smtClean="0"/>
              <a:t>		</a:t>
            </a:r>
            <a:r>
              <a:rPr lang="ka-GE" sz="2400" dirty="0" smtClean="0"/>
              <a:t>შარდინგი(</a:t>
            </a:r>
            <a:r>
              <a:rPr lang="en-US" sz="2400" dirty="0" err="1" smtClean="0"/>
              <a:t>sharding</a:t>
            </a:r>
            <a:r>
              <a:rPr lang="ka-GE" sz="2400" dirty="0" smtClean="0"/>
              <a:t>)</a:t>
            </a:r>
            <a:r>
              <a:rPr lang="en-US" sz="2400" dirty="0" smtClean="0"/>
              <a:t> </a:t>
            </a:r>
            <a:r>
              <a:rPr lang="ka-GE" sz="2400" dirty="0" smtClean="0"/>
              <a:t> </a:t>
            </a:r>
            <a:r>
              <a:rPr lang="en-US" sz="2400" dirty="0" err="1" smtClean="0"/>
              <a:t>MongoDB</a:t>
            </a:r>
            <a:r>
              <a:rPr lang="ka-GE" sz="2400" dirty="0" smtClean="0"/>
              <a:t>-შ</a:t>
            </a:r>
            <a:r>
              <a:rPr lang="ka-GE" sz="2000" dirty="0" smtClean="0"/>
              <a:t>ი</a:t>
            </a:r>
            <a:endParaRPr lang="en-US" sz="2000" dirty="0" smtClean="0"/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en-US" sz="1800" dirty="0" smtClean="0">
                <a:latin typeface="+mj-lt"/>
              </a:rPr>
              <a:t>  </a:t>
            </a:r>
            <a:r>
              <a:rPr lang="ka-GE" sz="1800" dirty="0" smtClean="0">
                <a:latin typeface="+mj-lt"/>
              </a:rPr>
              <a:t>შარდინგი არის მონაცემების სხვადასხვა მანქანებზე შენახვის მეთოდი.</a:t>
            </a:r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+mj-lt"/>
              </a:rPr>
              <a:t> </a:t>
            </a:r>
            <a:r>
              <a:rPr lang="ka-GE" sz="1800" dirty="0" smtClean="0"/>
              <a:t>შარდინგის მეშვეობით მონაცემები ნაწილდება რამდენიმე სერვერზე(შარდზე).</a:t>
            </a:r>
          </a:p>
          <a:p>
            <a:pPr>
              <a:buFont typeface="Wingdings" pitchFamily="2" charset="2"/>
              <a:buChar char="q"/>
            </a:pPr>
            <a:r>
              <a:rPr lang="ka-GE" sz="1800" dirty="0" smtClean="0"/>
              <a:t>თითოეული შარდი არის დამოუკიდებელი ბაზა და ერთობლიობაში ქმნიან ერთ მთლიან ბაზას.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endParaRPr lang="ka-GE" sz="2000" dirty="0" smtClean="0"/>
          </a:p>
          <a:p>
            <a:pPr marL="0" indent="0">
              <a:buNone/>
            </a:pPr>
            <a:endParaRPr lang="en-US" sz="2000" dirty="0"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357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540"/>
            <a:ext cx="10515600" cy="58244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sz="1900" dirty="0" smtClean="0"/>
          </a:p>
          <a:p>
            <a:pPr marL="0" indent="0"/>
            <a:r>
              <a:rPr lang="ka-GE" sz="1900" dirty="0" smtClean="0"/>
              <a:t>        შარდინგი ამცირებს მონაცემთა რაოდენობას</a:t>
            </a:r>
            <a:r>
              <a:rPr lang="en-US" sz="1900" dirty="0" smtClean="0"/>
              <a:t> </a:t>
            </a:r>
            <a:r>
              <a:rPr lang="ka-GE" sz="1900" dirty="0" smtClean="0"/>
              <a:t>თითოეულ სერვერზე(შარდზე)</a:t>
            </a:r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306" y="593557"/>
            <a:ext cx="7116895" cy="455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10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458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Sylfaen</vt:lpstr>
      <vt:lpstr>Times New Roman</vt:lpstr>
      <vt:lpstr>Wingdings</vt:lpstr>
      <vt:lpstr>Office Theme</vt:lpstr>
      <vt:lpstr>განსაკუთრებით დიდი  ზომის ინფორმაციის დაცვა/დამუშავება მონაცემთა ბაზებში</vt:lpstr>
      <vt:lpstr>ანოტაცია</vt:lpstr>
      <vt:lpstr>ინფორმაციის ზრდის პერსპექტივები</vt:lpstr>
      <vt:lpstr>PowerPoint Presentation</vt:lpstr>
      <vt:lpstr>PowerPoint Presentation</vt:lpstr>
      <vt:lpstr>PowerPoint Presentation</vt:lpstr>
      <vt:lpstr>მასშტაბურობა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ჩვენი კლასტერის კომპონენტები</vt:lpstr>
      <vt:lpstr>შესრულებული სამუშაოები</vt:lpstr>
      <vt:lpstr>შედეგები</vt:lpstr>
      <vt:lpstr>დასკვნა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Irakli Kobesashvili</dc:creator>
  <cp:lastModifiedBy>Irakli Kobesashvili</cp:lastModifiedBy>
  <cp:revision>180</cp:revision>
  <dcterms:created xsi:type="dcterms:W3CDTF">2015-02-11T06:56:03Z</dcterms:created>
  <dcterms:modified xsi:type="dcterms:W3CDTF">2015-06-24T10:02:39Z</dcterms:modified>
</cp:coreProperties>
</file>