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8" r:id="rId2"/>
    <p:sldId id="257" r:id="rId3"/>
    <p:sldId id="281" r:id="rId4"/>
    <p:sldId id="260" r:id="rId5"/>
    <p:sldId id="275" r:id="rId6"/>
    <p:sldId id="269" r:id="rId7"/>
    <p:sldId id="278" r:id="rId8"/>
    <p:sldId id="286" r:id="rId9"/>
    <p:sldId id="288" r:id="rId10"/>
    <p:sldId id="287" r:id="rId11"/>
    <p:sldId id="280" r:id="rId12"/>
    <p:sldId id="289" r:id="rId13"/>
    <p:sldId id="284" r:id="rId14"/>
    <p:sldId id="282"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15" autoAdjust="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B04694A-AC8F-4628-B1DA-2FCFAEF4049B}" type="datetimeFigureOut">
              <a:rPr lang="en-US" smtClean="0"/>
              <a:pPr/>
              <a:t>06/06/2015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5651B05-1C80-40CA-B5C4-681CDC8F75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04694A-AC8F-4628-B1DA-2FCFAEF4049B}" type="datetimeFigureOut">
              <a:rPr lang="en-US" smtClean="0"/>
              <a:pPr/>
              <a:t>06/06/2015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651B05-1C80-40CA-B5C4-681CDC8F75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04694A-AC8F-4628-B1DA-2FCFAEF4049B}" type="datetimeFigureOut">
              <a:rPr lang="en-US" smtClean="0"/>
              <a:pPr/>
              <a:t>06/06/2015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651B05-1C80-40CA-B5C4-681CDC8F75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04694A-AC8F-4628-B1DA-2FCFAEF4049B}" type="datetimeFigureOut">
              <a:rPr lang="en-US" smtClean="0"/>
              <a:pPr/>
              <a:t>06/06/2015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651B05-1C80-40CA-B5C4-681CDC8F755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04694A-AC8F-4628-B1DA-2FCFAEF4049B}" type="datetimeFigureOut">
              <a:rPr lang="en-US" smtClean="0"/>
              <a:pPr/>
              <a:t>06/06/2015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651B05-1C80-40CA-B5C4-681CDC8F7552}"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04694A-AC8F-4628-B1DA-2FCFAEF4049B}" type="datetimeFigureOut">
              <a:rPr lang="en-US" smtClean="0"/>
              <a:pPr/>
              <a:t>06/06/2015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651B05-1C80-40CA-B5C4-681CDC8F755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04694A-AC8F-4628-B1DA-2FCFAEF4049B}" type="datetimeFigureOut">
              <a:rPr lang="en-US" smtClean="0"/>
              <a:pPr/>
              <a:t>06/06/2015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5651B05-1C80-40CA-B5C4-681CDC8F75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B04694A-AC8F-4628-B1DA-2FCFAEF4049B}" type="datetimeFigureOut">
              <a:rPr lang="en-US" smtClean="0"/>
              <a:pPr/>
              <a:t>06/06/2015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5651B05-1C80-40CA-B5C4-681CDC8F755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B04694A-AC8F-4628-B1DA-2FCFAEF4049B}" type="datetimeFigureOut">
              <a:rPr lang="en-US" smtClean="0"/>
              <a:pPr/>
              <a:t>06/06/2015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5651B05-1C80-40CA-B5C4-681CDC8F75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DB04694A-AC8F-4628-B1DA-2FCFAEF4049B}" type="datetimeFigureOut">
              <a:rPr lang="en-US" smtClean="0"/>
              <a:pPr/>
              <a:t>06/06/2015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651B05-1C80-40CA-B5C4-681CDC8F75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B04694A-AC8F-4628-B1DA-2FCFAEF4049B}" type="datetimeFigureOut">
              <a:rPr lang="en-US" smtClean="0"/>
              <a:pPr/>
              <a:t>06/06/2015</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5651B05-1C80-40CA-B5C4-681CDC8F7552}"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DB04694A-AC8F-4628-B1DA-2FCFAEF4049B}" type="datetimeFigureOut">
              <a:rPr lang="en-US" smtClean="0"/>
              <a:pPr/>
              <a:t>06/06/2015</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C5651B05-1C80-40CA-B5C4-681CDC8F75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6577" y="474133"/>
            <a:ext cx="9144000" cy="1777748"/>
          </a:xfrm>
        </p:spPr>
        <p:txBody>
          <a:bodyPr>
            <a:normAutofit/>
          </a:bodyPr>
          <a:lstStyle/>
          <a:p>
            <a:pPr algn="ctr"/>
            <a:r>
              <a:rPr lang="en-US" sz="4000" b="1" dirty="0" smtClean="0">
                <a:latin typeface="Sylfaen" panose="010A0502050306030303" pitchFamily="18" charset="0"/>
              </a:rPr>
              <a:t>NoSQL </a:t>
            </a:r>
            <a:r>
              <a:rPr lang="ka-GE" sz="4000" b="1" dirty="0" smtClean="0">
                <a:latin typeface="Sylfaen" panose="010A0502050306030303" pitchFamily="18" charset="0"/>
              </a:rPr>
              <a:t>სტრუქტურა და გამოყენების არეალი</a:t>
            </a:r>
            <a:endParaRPr lang="en-US" sz="4000" dirty="0">
              <a:latin typeface="Sylfaen" panose="010A0502050306030303" pitchFamily="18" charset="0"/>
            </a:endParaRPr>
          </a:p>
        </p:txBody>
      </p:sp>
      <p:sp>
        <p:nvSpPr>
          <p:cNvPr id="3" name="Subtitle 2"/>
          <p:cNvSpPr>
            <a:spLocks noGrp="1"/>
          </p:cNvSpPr>
          <p:nvPr>
            <p:ph type="subTitle" idx="1"/>
          </p:nvPr>
        </p:nvSpPr>
        <p:spPr>
          <a:xfrm>
            <a:off x="1463832" y="2970260"/>
            <a:ext cx="9144000" cy="2031999"/>
          </a:xfrm>
        </p:spPr>
        <p:txBody>
          <a:bodyPr>
            <a:normAutofit/>
          </a:bodyPr>
          <a:lstStyle/>
          <a:p>
            <a:pPr algn="ctr"/>
            <a:r>
              <a:rPr lang="ka-GE" sz="1400" dirty="0" smtClean="0">
                <a:solidFill>
                  <a:schemeClr val="tx1"/>
                </a:solidFill>
              </a:rPr>
              <a:t>სტუდენტი</a:t>
            </a:r>
            <a:r>
              <a:rPr lang="en-US" sz="1400" dirty="0" smtClean="0">
                <a:solidFill>
                  <a:schemeClr val="tx1"/>
                </a:solidFill>
              </a:rPr>
              <a:t>:  </a:t>
            </a:r>
            <a:r>
              <a:rPr lang="en-US" sz="1400" dirty="0" err="1" smtClean="0">
                <a:solidFill>
                  <a:schemeClr val="tx1"/>
                </a:solidFill>
              </a:rPr>
              <a:t>ზურაბ</a:t>
            </a:r>
            <a:r>
              <a:rPr lang="en-US" sz="1400" dirty="0" smtClean="0">
                <a:solidFill>
                  <a:schemeClr val="tx1"/>
                </a:solidFill>
              </a:rPr>
              <a:t> </a:t>
            </a:r>
            <a:r>
              <a:rPr lang="en-US" sz="1400" dirty="0" err="1" smtClean="0">
                <a:solidFill>
                  <a:schemeClr val="tx1"/>
                </a:solidFill>
              </a:rPr>
              <a:t>ფანცხავა</a:t>
            </a:r>
            <a:endParaRPr lang="en-US" sz="1400" dirty="0" smtClean="0">
              <a:solidFill>
                <a:schemeClr val="tx1"/>
              </a:solidFill>
            </a:endParaRPr>
          </a:p>
          <a:p>
            <a:pPr algn="ctr"/>
            <a:r>
              <a:rPr lang="en-US" sz="1400" dirty="0" err="1">
                <a:solidFill>
                  <a:schemeClr val="tx1"/>
                </a:solidFill>
              </a:rPr>
              <a:t>ხელმძღვანელი</a:t>
            </a:r>
            <a:r>
              <a:rPr lang="en-US" sz="1400" dirty="0">
                <a:solidFill>
                  <a:schemeClr val="tx1"/>
                </a:solidFill>
              </a:rPr>
              <a:t>:  </a:t>
            </a:r>
            <a:r>
              <a:rPr lang="en-US" sz="1400" dirty="0" err="1">
                <a:solidFill>
                  <a:schemeClr val="tx1"/>
                </a:solidFill>
              </a:rPr>
              <a:t>ვახტანგ</a:t>
            </a:r>
            <a:r>
              <a:rPr lang="en-US" sz="1400" dirty="0">
                <a:solidFill>
                  <a:schemeClr val="tx1"/>
                </a:solidFill>
              </a:rPr>
              <a:t> </a:t>
            </a:r>
            <a:r>
              <a:rPr lang="en-US" sz="1400" dirty="0" err="1" smtClean="0">
                <a:solidFill>
                  <a:schemeClr val="tx1"/>
                </a:solidFill>
              </a:rPr>
              <a:t>კვანტალიანი</a:t>
            </a:r>
            <a:endParaRPr lang="ka-GE" sz="1400" dirty="0" smtClean="0">
              <a:solidFill>
                <a:schemeClr val="tx1"/>
              </a:solidFill>
            </a:endParaRPr>
          </a:p>
          <a:p>
            <a:pPr algn="ctr"/>
            <a:endParaRPr lang="en-US" sz="1400" dirty="0" smtClean="0">
              <a:solidFill>
                <a:schemeClr val="tx1"/>
              </a:solidFill>
            </a:endParaRPr>
          </a:p>
          <a:p>
            <a:pPr algn="ctr"/>
            <a:r>
              <a:rPr lang="en-US" sz="1600" b="1" dirty="0" err="1">
                <a:solidFill>
                  <a:schemeClr val="tx1"/>
                </a:solidFill>
              </a:rPr>
              <a:t>ივანე</a:t>
            </a:r>
            <a:r>
              <a:rPr lang="en-US" sz="1600" b="1" dirty="0">
                <a:solidFill>
                  <a:schemeClr val="tx1"/>
                </a:solidFill>
              </a:rPr>
              <a:t> </a:t>
            </a:r>
            <a:r>
              <a:rPr lang="en-US" sz="1600" b="1" dirty="0" err="1">
                <a:solidFill>
                  <a:schemeClr val="tx1"/>
                </a:solidFill>
              </a:rPr>
              <a:t>ჯავახიშვილის</a:t>
            </a:r>
            <a:r>
              <a:rPr lang="en-US" sz="1600" b="1" dirty="0">
                <a:solidFill>
                  <a:schemeClr val="tx1"/>
                </a:solidFill>
              </a:rPr>
              <a:t> </a:t>
            </a:r>
            <a:r>
              <a:rPr lang="en-US" sz="1600" b="1" dirty="0" err="1">
                <a:solidFill>
                  <a:schemeClr val="tx1"/>
                </a:solidFill>
              </a:rPr>
              <a:t>სახელობის</a:t>
            </a:r>
            <a:r>
              <a:rPr lang="en-US" sz="1600" b="1" dirty="0">
                <a:solidFill>
                  <a:schemeClr val="tx1"/>
                </a:solidFill>
              </a:rPr>
              <a:t> </a:t>
            </a:r>
            <a:r>
              <a:rPr lang="en-US" sz="1600" b="1" dirty="0" err="1">
                <a:solidFill>
                  <a:schemeClr val="tx1"/>
                </a:solidFill>
              </a:rPr>
              <a:t>თბილისის</a:t>
            </a:r>
            <a:r>
              <a:rPr lang="en-US" sz="1600" b="1" dirty="0">
                <a:solidFill>
                  <a:schemeClr val="tx1"/>
                </a:solidFill>
              </a:rPr>
              <a:t> </a:t>
            </a:r>
            <a:r>
              <a:rPr lang="en-US" sz="1600" b="1" dirty="0" err="1">
                <a:solidFill>
                  <a:schemeClr val="tx1"/>
                </a:solidFill>
              </a:rPr>
              <a:t>სახელმწიფო</a:t>
            </a:r>
            <a:r>
              <a:rPr lang="en-US" sz="1600" b="1" dirty="0">
                <a:solidFill>
                  <a:schemeClr val="tx1"/>
                </a:solidFill>
              </a:rPr>
              <a:t> </a:t>
            </a:r>
            <a:r>
              <a:rPr lang="en-US" sz="1600" b="1" dirty="0" err="1">
                <a:solidFill>
                  <a:schemeClr val="tx1"/>
                </a:solidFill>
              </a:rPr>
              <a:t>უნივერსიტეტი</a:t>
            </a:r>
            <a:endParaRPr lang="en-US" sz="1600" dirty="0">
              <a:solidFill>
                <a:schemeClr val="tx1"/>
              </a:solidFill>
            </a:endParaRPr>
          </a:p>
          <a:p>
            <a:pPr algn="ctr"/>
            <a:r>
              <a:rPr lang="en-US" sz="1600" b="1" dirty="0">
                <a:solidFill>
                  <a:schemeClr val="tx1"/>
                </a:solidFill>
              </a:rPr>
              <a:t>2015 </a:t>
            </a:r>
            <a:r>
              <a:rPr lang="en-US" sz="1600" b="1" dirty="0" err="1">
                <a:solidFill>
                  <a:schemeClr val="tx1"/>
                </a:solidFill>
              </a:rPr>
              <a:t>წელი</a:t>
            </a:r>
            <a:endParaRPr lang="en-US" sz="1600" dirty="0">
              <a:solidFill>
                <a:schemeClr val="tx1"/>
              </a:solidFill>
              <a:latin typeface="Sylfaen" panose="010A0502050306030303" pitchFamily="18" charset="0"/>
            </a:endParaRPr>
          </a:p>
        </p:txBody>
      </p:sp>
    </p:spTree>
    <p:extLst>
      <p:ext uri="{BB962C8B-B14F-4D97-AF65-F5344CB8AC3E}">
        <p14:creationId xmlns:p14="http://schemas.microsoft.com/office/powerpoint/2010/main" xmlns="" val="2750201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550" y="1322026"/>
            <a:ext cx="11906055" cy="5399287"/>
          </a:xfrm>
        </p:spPr>
        <p:txBody>
          <a:bodyPr>
            <a:normAutofit/>
          </a:bodyPr>
          <a:lstStyle/>
          <a:p>
            <a:pPr marL="0" indent="0">
              <a:buNone/>
            </a:pPr>
            <a:r>
              <a:rPr lang="en-US" sz="1600" b="1" dirty="0" smtClean="0"/>
              <a:t>ACID</a:t>
            </a:r>
            <a:r>
              <a:rPr lang="ka-GE" sz="1600" b="1" dirty="0" smtClean="0"/>
              <a:t> არის</a:t>
            </a:r>
            <a:r>
              <a:rPr lang="en-US" sz="1600" b="1" dirty="0" smtClean="0"/>
              <a:t> </a:t>
            </a:r>
            <a:r>
              <a:rPr lang="ka-GE" sz="1600" b="1" dirty="0" smtClean="0"/>
              <a:t>კონცეპტი,რომელსაც უნდა აკმაყოფილებდეს ყველა </a:t>
            </a:r>
            <a:r>
              <a:rPr lang="en-US" sz="1600" b="1" dirty="0" smtClean="0"/>
              <a:t>RDBMS </a:t>
            </a:r>
            <a:r>
              <a:rPr lang="ka-GE" sz="1600" b="1" dirty="0" smtClean="0"/>
              <a:t>ბაზა :</a:t>
            </a:r>
            <a:endParaRPr lang="en-US" sz="1600" b="1" dirty="0" smtClean="0"/>
          </a:p>
          <a:p>
            <a:pPr>
              <a:buFont typeface="Courier New" pitchFamily="49" charset="0"/>
              <a:buChar char="o"/>
            </a:pPr>
            <a:r>
              <a:rPr lang="ka-GE" sz="1600" dirty="0" smtClean="0"/>
              <a:t>ატომურობა</a:t>
            </a:r>
            <a:endParaRPr lang="ka-GE" sz="1600" dirty="0"/>
          </a:p>
          <a:p>
            <a:pPr>
              <a:buFont typeface="Courier New" pitchFamily="49" charset="0"/>
              <a:buChar char="o"/>
            </a:pPr>
            <a:r>
              <a:rPr lang="ka-GE" sz="1600" dirty="0" smtClean="0"/>
              <a:t>კონსისტენტურობა</a:t>
            </a:r>
            <a:endParaRPr lang="ka-GE" sz="1600" dirty="0"/>
          </a:p>
          <a:p>
            <a:pPr>
              <a:buFont typeface="Courier New" pitchFamily="49" charset="0"/>
              <a:buChar char="o"/>
            </a:pPr>
            <a:r>
              <a:rPr lang="ka-GE" sz="1600" dirty="0" smtClean="0"/>
              <a:t>იზოლირებულობა</a:t>
            </a:r>
            <a:endParaRPr lang="en-US" sz="1600" dirty="0"/>
          </a:p>
          <a:p>
            <a:pPr>
              <a:buFont typeface="Courier New" pitchFamily="49" charset="0"/>
              <a:buChar char="o"/>
            </a:pPr>
            <a:r>
              <a:rPr lang="ka-GE" sz="1600" dirty="0" smtClean="0"/>
              <a:t>მუდმივობა</a:t>
            </a:r>
            <a:endParaRPr lang="ka-GE" sz="1600" dirty="0"/>
          </a:p>
          <a:p>
            <a:pPr marL="0" indent="0">
              <a:buNone/>
            </a:pPr>
            <a:r>
              <a:rPr lang="ka-GE" dirty="0"/>
              <a:t> </a:t>
            </a:r>
            <a:r>
              <a:rPr lang="ka-GE" dirty="0" smtClean="0"/>
              <a:t> </a:t>
            </a:r>
          </a:p>
          <a:p>
            <a:pPr marL="0" indent="0">
              <a:buNone/>
            </a:pPr>
            <a:r>
              <a:rPr lang="en-US" sz="1600" b="1" dirty="0"/>
              <a:t>ACID</a:t>
            </a:r>
            <a:r>
              <a:rPr lang="ka-GE" sz="1600" b="1" dirty="0"/>
              <a:t>_ის ალტერნატივა </a:t>
            </a:r>
            <a:r>
              <a:rPr lang="ka-GE" sz="1600" b="1" dirty="0" smtClean="0"/>
              <a:t>არარელაციურ მოდელში არის </a:t>
            </a:r>
            <a:r>
              <a:rPr lang="en-US" sz="1600" b="1" dirty="0"/>
              <a:t>BASE</a:t>
            </a:r>
            <a:r>
              <a:rPr lang="ka-GE" sz="1600" b="1" dirty="0"/>
              <a:t> :</a:t>
            </a:r>
          </a:p>
          <a:p>
            <a:pPr>
              <a:buFont typeface="Arial" pitchFamily="34" charset="0"/>
              <a:buChar char="•"/>
            </a:pPr>
            <a:r>
              <a:rPr lang="ka-GE" sz="1600" dirty="0"/>
              <a:t>ძირითადად მიწვდომადობა (</a:t>
            </a:r>
            <a:r>
              <a:rPr lang="en-US" sz="1600" dirty="0"/>
              <a:t>Basic Availability </a:t>
            </a:r>
            <a:r>
              <a:rPr lang="ka-GE" sz="1600" dirty="0"/>
              <a:t>) : კონცეპტი გვაძლევს გარანტიას რომ მონაცემი </a:t>
            </a:r>
            <a:r>
              <a:rPr lang="ka-GE" sz="1600" dirty="0" smtClean="0"/>
              <a:t>იქნება</a:t>
            </a:r>
            <a:r>
              <a:rPr lang="en-US" sz="1600" dirty="0" smtClean="0"/>
              <a:t> </a:t>
            </a:r>
            <a:r>
              <a:rPr lang="ka-GE" sz="1600" dirty="0" smtClean="0"/>
              <a:t>ყოველთვის </a:t>
            </a:r>
            <a:r>
              <a:rPr lang="ka-GE" sz="1600" dirty="0"/>
              <a:t>მიწვდომადი </a:t>
            </a:r>
            <a:r>
              <a:rPr lang="en-US" sz="1600" dirty="0"/>
              <a:t>CAP</a:t>
            </a:r>
            <a:r>
              <a:rPr lang="ka-GE" sz="1600" dirty="0"/>
              <a:t>   თეორემის მიხედვით </a:t>
            </a:r>
            <a:r>
              <a:rPr lang="en-US" sz="1600" dirty="0" smtClean="0"/>
              <a:t>.</a:t>
            </a:r>
            <a:endParaRPr lang="ka-GE" sz="1600" dirty="0"/>
          </a:p>
          <a:p>
            <a:pPr>
              <a:buFont typeface="Arial" pitchFamily="34" charset="0"/>
              <a:buChar char="•"/>
            </a:pPr>
            <a:r>
              <a:rPr lang="ka-GE" sz="1600" dirty="0"/>
              <a:t>რბილი მდგომარეობა (</a:t>
            </a:r>
            <a:r>
              <a:rPr lang="en-US" sz="1600" dirty="0"/>
              <a:t>Soft-state</a:t>
            </a:r>
            <a:r>
              <a:rPr lang="ka-GE" sz="1600" dirty="0"/>
              <a:t>) : საბოლოოდ </a:t>
            </a:r>
            <a:r>
              <a:rPr lang="ka-GE" sz="1600" dirty="0" smtClean="0"/>
              <a:t>კონსისტენტურიბის მოდელის გამო</a:t>
            </a:r>
            <a:r>
              <a:rPr lang="en-US" sz="1600" dirty="0" smtClean="0"/>
              <a:t> </a:t>
            </a:r>
            <a:r>
              <a:rPr lang="ka-GE" sz="1600" dirty="0" smtClean="0"/>
              <a:t>სისტემის </a:t>
            </a:r>
            <a:r>
              <a:rPr lang="ka-GE" sz="1600" dirty="0"/>
              <a:t>მდგომარეობა შეიძლება შეიცვალოს მუდმივად  იმ შემთხვევაშიც კი ,  როცა არ ხდება ახალი </a:t>
            </a:r>
            <a:r>
              <a:rPr lang="ka-GE" sz="1600" dirty="0" smtClean="0"/>
              <a:t>ინფორმაციის   </a:t>
            </a:r>
            <a:r>
              <a:rPr lang="ka-GE" sz="1600" dirty="0"/>
              <a:t>დამატება </a:t>
            </a:r>
            <a:r>
              <a:rPr lang="ka-GE" sz="1600" dirty="0" smtClean="0"/>
              <a:t>.</a:t>
            </a:r>
            <a:endParaRPr lang="en-US" sz="1600" dirty="0"/>
          </a:p>
          <a:p>
            <a:pPr>
              <a:buFont typeface="Arial" pitchFamily="34" charset="0"/>
              <a:buChar char="•"/>
            </a:pPr>
            <a:r>
              <a:rPr lang="ka-GE" sz="1600" dirty="0" smtClean="0"/>
              <a:t>საბოლოო კონსისტენტურობა (</a:t>
            </a:r>
            <a:r>
              <a:rPr lang="en-US" sz="1600" dirty="0" smtClean="0"/>
              <a:t>Eventual consistency</a:t>
            </a:r>
            <a:r>
              <a:rPr lang="ka-GE" sz="1600" dirty="0" smtClean="0"/>
              <a:t>) : </a:t>
            </a:r>
            <a:r>
              <a:rPr lang="en-US" sz="1600" dirty="0" smtClean="0"/>
              <a:t> </a:t>
            </a:r>
            <a:r>
              <a:rPr lang="ka-GE" sz="1600" dirty="0" smtClean="0"/>
              <a:t>სისტემა </a:t>
            </a:r>
            <a:r>
              <a:rPr lang="ka-GE" sz="1600" dirty="0"/>
              <a:t>გახდება გარკვეულ დროში </a:t>
            </a:r>
            <a:r>
              <a:rPr lang="ka-GE" sz="1600" dirty="0" smtClean="0"/>
              <a:t>კონსისტენტური,  იმ  </a:t>
            </a:r>
            <a:r>
              <a:rPr lang="ka-GE" sz="1600" dirty="0"/>
              <a:t>შემთხვევაში თუ ამ პერიოდში არ </a:t>
            </a:r>
            <a:r>
              <a:rPr lang="en-US" sz="1600" dirty="0" smtClean="0"/>
              <a:t> </a:t>
            </a:r>
            <a:r>
              <a:rPr lang="ka-GE" sz="1600" dirty="0" smtClean="0"/>
              <a:t>მოხდება ახალი ინფორმაციის დამატება.</a:t>
            </a:r>
            <a:endParaRPr lang="en-US" sz="1600" dirty="0"/>
          </a:p>
        </p:txBody>
      </p:sp>
      <p:sp>
        <p:nvSpPr>
          <p:cNvPr id="2" name="Title 1"/>
          <p:cNvSpPr>
            <a:spLocks noGrp="1"/>
          </p:cNvSpPr>
          <p:nvPr>
            <p:ph type="title"/>
          </p:nvPr>
        </p:nvSpPr>
        <p:spPr>
          <a:xfrm>
            <a:off x="646112" y="452720"/>
            <a:ext cx="9404723" cy="957441"/>
          </a:xfrm>
        </p:spPr>
        <p:txBody>
          <a:bodyPr>
            <a:normAutofit/>
          </a:bodyPr>
          <a:lstStyle/>
          <a:p>
            <a:pPr algn="ctr"/>
            <a:r>
              <a:rPr lang="en-US" sz="2400" dirty="0" smtClean="0">
                <a:effectLst/>
                <a:latin typeface="Sylfaen" panose="010A0502050306030303" pitchFamily="18" charset="0"/>
              </a:rPr>
              <a:t>ACID</a:t>
            </a:r>
            <a:r>
              <a:rPr lang="ka-GE" sz="2400" dirty="0" smtClean="0">
                <a:effectLst/>
                <a:latin typeface="Sylfaen" panose="010A0502050306030303" pitchFamily="18" charset="0"/>
              </a:rPr>
              <a:t> </a:t>
            </a:r>
            <a:r>
              <a:rPr lang="en-US" sz="2400" dirty="0" smtClean="0">
                <a:effectLst/>
                <a:latin typeface="Sylfaen" panose="010A0502050306030303" pitchFamily="18" charset="0"/>
              </a:rPr>
              <a:t>VS BASE</a:t>
            </a:r>
            <a:endParaRPr lang="en-US" sz="2400" dirty="0">
              <a:effectLst/>
              <a:latin typeface="Sylfaen" panose="010A0502050306030303"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1254721" y="1753387"/>
            <a:ext cx="5129483" cy="3416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46112" y="231354"/>
            <a:ext cx="9404723" cy="1035586"/>
          </a:xfrm>
        </p:spPr>
        <p:txBody>
          <a:bodyPr>
            <a:normAutofit fontScale="90000"/>
          </a:bodyPr>
          <a:lstStyle/>
          <a:p>
            <a:pPr algn="ctr"/>
            <a:r>
              <a:rPr lang="en-US" sz="2200" dirty="0" smtClean="0">
                <a:effectLst/>
                <a:sym typeface="Calibri"/>
              </a:rPr>
              <a:t/>
            </a:r>
            <a:br>
              <a:rPr lang="en-US" sz="2200" dirty="0" smtClean="0">
                <a:effectLst/>
                <a:sym typeface="Calibri"/>
              </a:rPr>
            </a:br>
            <a:r>
              <a:rPr lang="ka-GE" sz="2700" dirty="0" smtClean="0">
                <a:effectLst/>
                <a:latin typeface="Sylfaen" panose="010A0502050306030303" pitchFamily="18" charset="0"/>
                <a:sym typeface="Calibri"/>
              </a:rPr>
              <a:t>დოკუმენტზე </a:t>
            </a:r>
            <a:r>
              <a:rPr lang="ka-GE" sz="2700" dirty="0">
                <a:effectLst/>
                <a:latin typeface="Sylfaen" panose="010A0502050306030303" pitchFamily="18" charset="0"/>
                <a:sym typeface="Calibri"/>
              </a:rPr>
              <a:t>ორიენტირებული დინამიური სქემა , რელაციური მოდელის სქემა</a:t>
            </a:r>
            <a:r>
              <a:rPr lang="en-US" sz="4400" b="0" dirty="0" smtClean="0">
                <a:solidFill>
                  <a:srgbClr val="7030A0"/>
                </a:solidFill>
                <a:effectLst/>
                <a:latin typeface="Calibri"/>
                <a:ea typeface="Calibri"/>
                <a:cs typeface="Calibri"/>
                <a:sym typeface="Calibri"/>
              </a:rPr>
              <a:t/>
            </a:r>
            <a:br>
              <a:rPr lang="en-US" sz="4400" b="0" dirty="0" smtClean="0">
                <a:solidFill>
                  <a:srgbClr val="7030A0"/>
                </a:solidFill>
                <a:effectLst/>
                <a:latin typeface="Calibri"/>
                <a:ea typeface="Calibri"/>
                <a:cs typeface="Calibri"/>
                <a:sym typeface="Calibri"/>
              </a:rPr>
            </a:br>
            <a:endParaRPr lang="en-US" b="0" dirty="0">
              <a:effectLst/>
            </a:endParaRPr>
          </a:p>
        </p:txBody>
      </p:sp>
      <p:sp>
        <p:nvSpPr>
          <p:cNvPr id="5" name="Rectangle 4"/>
          <p:cNvSpPr/>
          <p:nvPr/>
        </p:nvSpPr>
        <p:spPr>
          <a:xfrm>
            <a:off x="2130546" y="1303692"/>
            <a:ext cx="1133644" cy="369332"/>
          </a:xfrm>
          <a:prstGeom prst="rect">
            <a:avLst/>
          </a:prstGeom>
        </p:spPr>
        <p:txBody>
          <a:bodyPr wrap="none">
            <a:spAutoFit/>
          </a:bodyPr>
          <a:lstStyle/>
          <a:p>
            <a:r>
              <a:rPr lang="ka-GE" dirty="0" smtClean="0"/>
              <a:t>რელაცია</a:t>
            </a:r>
            <a:endParaRPr lang="en-US" dirty="0"/>
          </a:p>
        </p:txBody>
      </p:sp>
      <p:sp>
        <p:nvSpPr>
          <p:cNvPr id="6" name="Rectangle 5"/>
          <p:cNvSpPr/>
          <p:nvPr/>
        </p:nvSpPr>
        <p:spPr>
          <a:xfrm>
            <a:off x="6250588" y="1303694"/>
            <a:ext cx="4937570" cy="646331"/>
          </a:xfrm>
          <a:prstGeom prst="rect">
            <a:avLst/>
          </a:prstGeom>
        </p:spPr>
        <p:txBody>
          <a:bodyPr wrap="none">
            <a:spAutoFit/>
          </a:bodyPr>
          <a:lstStyle/>
          <a:p>
            <a:r>
              <a:rPr lang="ka-GE" dirty="0" smtClean="0"/>
              <a:t>დოკუმენტზე ორიენტირებული სტრუქტურა</a:t>
            </a:r>
            <a:endParaRPr lang="en-US" dirty="0" smtClean="0"/>
          </a:p>
          <a:p>
            <a:endParaRPr lang="en-US" dirty="0"/>
          </a:p>
        </p:txBody>
      </p:sp>
      <p:sp>
        <p:nvSpPr>
          <p:cNvPr id="8" name="Content Placeholder 4"/>
          <p:cNvSpPr txBox="1">
            <a:spLocks/>
          </p:cNvSpPr>
          <p:nvPr/>
        </p:nvSpPr>
        <p:spPr bwMode="auto">
          <a:xfrm>
            <a:off x="7064898" y="1988043"/>
            <a:ext cx="3308953" cy="4392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4288" tIns="32144" rIns="64288" bIns="32144"/>
          <a:lstStyle>
            <a:lvl1pPr marL="26988" eaLnBrk="0" hangingPunct="0">
              <a:defRPr sz="2400">
                <a:solidFill>
                  <a:schemeClr val="tx1"/>
                </a:solidFill>
                <a:latin typeface="Segoe" charset="0"/>
                <a:ea typeface="ＭＳ Ｐゴシック" charset="0"/>
                <a:cs typeface="ＭＳ Ｐゴシック" charset="0"/>
              </a:defRPr>
            </a:lvl1pPr>
            <a:lvl2pPr marL="742950" indent="-285750" eaLnBrk="0" hangingPunct="0">
              <a:defRPr sz="2400">
                <a:solidFill>
                  <a:schemeClr val="tx1"/>
                </a:solidFill>
                <a:latin typeface="Segoe" charset="0"/>
                <a:ea typeface="ＭＳ Ｐゴシック" charset="0"/>
              </a:defRPr>
            </a:lvl2pPr>
            <a:lvl3pPr marL="1143000" indent="-228600" eaLnBrk="0" hangingPunct="0">
              <a:defRPr sz="2400">
                <a:solidFill>
                  <a:schemeClr val="tx1"/>
                </a:solidFill>
                <a:latin typeface="Segoe" charset="0"/>
                <a:ea typeface="ＭＳ Ｐゴシック" charset="0"/>
              </a:defRPr>
            </a:lvl3pPr>
            <a:lvl4pPr marL="1600200" indent="-228600" eaLnBrk="0" hangingPunct="0">
              <a:defRPr sz="2400">
                <a:solidFill>
                  <a:schemeClr val="tx1"/>
                </a:solidFill>
                <a:latin typeface="Segoe" charset="0"/>
                <a:ea typeface="ＭＳ Ｐゴシック" charset="0"/>
              </a:defRPr>
            </a:lvl4pPr>
            <a:lvl5pPr marL="2057400" indent="-228600" eaLnBrk="0" hangingPunct="0">
              <a:defRPr sz="2400">
                <a:solidFill>
                  <a:schemeClr val="tx1"/>
                </a:solidFill>
                <a:latin typeface="Segoe" charset="0"/>
                <a:ea typeface="ＭＳ Ｐゴシック" charset="0"/>
              </a:defRPr>
            </a:lvl5pPr>
            <a:lvl6pPr marL="2514600" indent="-228600" eaLnBrk="0" fontAlgn="base" hangingPunct="0">
              <a:spcBef>
                <a:spcPct val="0"/>
              </a:spcBef>
              <a:spcAft>
                <a:spcPct val="0"/>
              </a:spcAft>
              <a:defRPr sz="2400">
                <a:solidFill>
                  <a:schemeClr val="tx1"/>
                </a:solidFill>
                <a:latin typeface="Segoe" charset="0"/>
                <a:ea typeface="ＭＳ Ｐゴシック" charset="0"/>
              </a:defRPr>
            </a:lvl6pPr>
            <a:lvl7pPr marL="2971800" indent="-228600" eaLnBrk="0" fontAlgn="base" hangingPunct="0">
              <a:spcBef>
                <a:spcPct val="0"/>
              </a:spcBef>
              <a:spcAft>
                <a:spcPct val="0"/>
              </a:spcAft>
              <a:defRPr sz="2400">
                <a:solidFill>
                  <a:schemeClr val="tx1"/>
                </a:solidFill>
                <a:latin typeface="Segoe" charset="0"/>
                <a:ea typeface="ＭＳ Ｐゴシック" charset="0"/>
              </a:defRPr>
            </a:lvl7pPr>
            <a:lvl8pPr marL="3429000" indent="-228600" eaLnBrk="0" fontAlgn="base" hangingPunct="0">
              <a:spcBef>
                <a:spcPct val="0"/>
              </a:spcBef>
              <a:spcAft>
                <a:spcPct val="0"/>
              </a:spcAft>
              <a:defRPr sz="2400">
                <a:solidFill>
                  <a:schemeClr val="tx1"/>
                </a:solidFill>
                <a:latin typeface="Segoe" charset="0"/>
                <a:ea typeface="ＭＳ Ｐゴシック" charset="0"/>
              </a:defRPr>
            </a:lvl8pPr>
            <a:lvl9pPr marL="3886200" indent="-228600" eaLnBrk="0" fontAlgn="base" hangingPunct="0">
              <a:spcBef>
                <a:spcPct val="0"/>
              </a:spcBef>
              <a:spcAft>
                <a:spcPct val="0"/>
              </a:spcAft>
              <a:defRPr sz="2400">
                <a:solidFill>
                  <a:schemeClr val="tx1"/>
                </a:solidFill>
                <a:latin typeface="Segoe" charset="0"/>
                <a:ea typeface="ＭＳ Ｐゴシック" charset="0"/>
              </a:defRPr>
            </a:lvl9pPr>
          </a:lstStyle>
          <a:p>
            <a:pPr eaLnBrk="1" hangingPunct="1">
              <a:spcBef>
                <a:spcPct val="20000"/>
              </a:spcBef>
              <a:buFont typeface="Arial" charset="0"/>
              <a:buNone/>
            </a:pPr>
            <a:r>
              <a:rPr lang="en-US" sz="1700" b="1" dirty="0">
                <a:latin typeface="Calibri" panose="020F0502020204030204" pitchFamily="34" charset="0"/>
                <a:ea typeface="Tahoma" panose="020B0604030504040204" pitchFamily="34" charset="0"/>
                <a:cs typeface="Tahoma" panose="020B0604030504040204" pitchFamily="34" charset="0"/>
              </a:rPr>
              <a:t>{ </a:t>
            </a:r>
          </a:p>
          <a:p>
            <a:pPr eaLnBrk="1" hangingPunct="1">
              <a:spcBef>
                <a:spcPct val="20000"/>
              </a:spcBef>
              <a:buFont typeface="Arial" charset="0"/>
              <a:buNone/>
            </a:pPr>
            <a:r>
              <a:rPr lang="en-US" sz="1700" b="1" dirty="0">
                <a:solidFill>
                  <a:srgbClr val="008000"/>
                </a:solidFill>
                <a:latin typeface="Calibri" panose="020F0502020204030204" pitchFamily="34" charset="0"/>
                <a:ea typeface="Tahoma" panose="020B0604030504040204" pitchFamily="34" charset="0"/>
                <a:cs typeface="Tahoma" panose="020B0604030504040204" pitchFamily="34" charset="0"/>
              </a:rPr>
              <a:t>  </a:t>
            </a:r>
            <a:r>
              <a:rPr lang="en-US" sz="1700" b="1" dirty="0" err="1">
                <a:solidFill>
                  <a:schemeClr val="accent1"/>
                </a:solidFill>
                <a:latin typeface="Calibri" panose="020F0502020204030204" pitchFamily="34" charset="0"/>
                <a:ea typeface="Tahoma" panose="020B0604030504040204" pitchFamily="34" charset="0"/>
                <a:cs typeface="Tahoma" panose="020B0604030504040204" pitchFamily="34" charset="0"/>
              </a:rPr>
              <a:t>first_name</a:t>
            </a:r>
            <a:r>
              <a:rPr lang="en-US" sz="1700" b="1" dirty="0">
                <a:latin typeface="Calibri" panose="020F0502020204030204" pitchFamily="34" charset="0"/>
                <a:ea typeface="Tahoma" panose="020B0604030504040204" pitchFamily="34" charset="0"/>
                <a:cs typeface="Tahoma" panose="020B0604030504040204" pitchFamily="34" charset="0"/>
              </a:rPr>
              <a:t>: </a:t>
            </a:r>
            <a:r>
              <a:rPr lang="en-US" sz="1700" b="1" dirty="0" smtClean="0">
                <a:latin typeface="Calibri" panose="020F0502020204030204" pitchFamily="34" charset="0"/>
                <a:ea typeface="Tahoma" panose="020B0604030504040204" pitchFamily="34" charset="0"/>
                <a:cs typeface="Tahoma" panose="020B0604030504040204" pitchFamily="34" charset="0"/>
              </a:rPr>
              <a:t>“Paul”,</a:t>
            </a:r>
            <a:endParaRPr lang="en-US" sz="1700" b="1" dirty="0">
              <a:latin typeface="Calibri" panose="020F0502020204030204" pitchFamily="34" charset="0"/>
              <a:ea typeface="Tahoma" panose="020B0604030504040204" pitchFamily="34" charset="0"/>
              <a:cs typeface="Tahoma" panose="020B0604030504040204" pitchFamily="34" charset="0"/>
            </a:endParaRPr>
          </a:p>
          <a:p>
            <a:pPr eaLnBrk="1" hangingPunct="1">
              <a:spcBef>
                <a:spcPct val="20000"/>
              </a:spcBef>
              <a:buFont typeface="Arial" charset="0"/>
              <a:buNone/>
            </a:pPr>
            <a:r>
              <a:rPr lang="en-US" sz="1700" b="1" dirty="0">
                <a:solidFill>
                  <a:srgbClr val="6B90FC"/>
                </a:solidFill>
                <a:latin typeface="Calibri" panose="020F0502020204030204" pitchFamily="34" charset="0"/>
                <a:ea typeface="Tahoma" panose="020B0604030504040204" pitchFamily="34" charset="0"/>
                <a:cs typeface="Tahoma" panose="020B0604030504040204" pitchFamily="34" charset="0"/>
              </a:rPr>
              <a:t>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surname</a:t>
            </a:r>
            <a:r>
              <a:rPr lang="en-US" sz="1700" b="1" dirty="0">
                <a:latin typeface="Calibri" panose="020F0502020204030204" pitchFamily="34" charset="0"/>
                <a:ea typeface="Tahoma" panose="020B0604030504040204" pitchFamily="34" charset="0"/>
                <a:cs typeface="Tahoma" panose="020B0604030504040204" pitchFamily="34" charset="0"/>
              </a:rPr>
              <a:t>: </a:t>
            </a:r>
            <a:r>
              <a:rPr lang="en-US" sz="1700" b="1" dirty="0" smtClean="0">
                <a:latin typeface="Calibri" panose="020F0502020204030204" pitchFamily="34" charset="0"/>
                <a:ea typeface="Tahoma" panose="020B0604030504040204" pitchFamily="34" charset="0"/>
                <a:cs typeface="Tahoma" panose="020B0604030504040204" pitchFamily="34" charset="0"/>
              </a:rPr>
              <a:t>“Miller”</a:t>
            </a:r>
            <a:endParaRPr lang="en-US" sz="1700" b="1" dirty="0">
              <a:latin typeface="Calibri" panose="020F0502020204030204" pitchFamily="34" charset="0"/>
              <a:ea typeface="Tahoma" panose="020B0604030504040204" pitchFamily="34" charset="0"/>
              <a:cs typeface="Tahoma" panose="020B0604030504040204" pitchFamily="34" charset="0"/>
            </a:endParaRPr>
          </a:p>
          <a:p>
            <a:pPr eaLnBrk="1" hangingPunct="1">
              <a:spcBef>
                <a:spcPct val="20000"/>
              </a:spcBef>
              <a:buFont typeface="Arial" charset="0"/>
              <a:buNone/>
            </a:pPr>
            <a:r>
              <a:rPr lang="en-US" sz="1700" b="1" dirty="0">
                <a:solidFill>
                  <a:srgbClr val="6B90FC"/>
                </a:solidFill>
                <a:latin typeface="Calibri" panose="020F0502020204030204" pitchFamily="34" charset="0"/>
                <a:ea typeface="Tahoma" panose="020B0604030504040204" pitchFamily="34" charset="0"/>
                <a:cs typeface="Tahoma" panose="020B0604030504040204" pitchFamily="34" charset="0"/>
              </a:rPr>
              <a:t>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city</a:t>
            </a:r>
            <a:r>
              <a:rPr lang="en-US" sz="1700" b="1" dirty="0">
                <a:latin typeface="Calibri" panose="020F0502020204030204" pitchFamily="34" charset="0"/>
                <a:ea typeface="Tahoma" panose="020B0604030504040204" pitchFamily="34" charset="0"/>
                <a:cs typeface="Tahoma" panose="020B0604030504040204" pitchFamily="34" charset="0"/>
              </a:rPr>
              <a:t>: </a:t>
            </a:r>
            <a:r>
              <a:rPr lang="en-US" sz="1700" b="1" dirty="0" smtClean="0">
                <a:latin typeface="Calibri" panose="020F0502020204030204" pitchFamily="34" charset="0"/>
                <a:ea typeface="Tahoma" panose="020B0604030504040204" pitchFamily="34" charset="0"/>
                <a:cs typeface="Tahoma" panose="020B0604030504040204" pitchFamily="34" charset="0"/>
              </a:rPr>
              <a:t>“London”,</a:t>
            </a:r>
            <a:endParaRPr lang="en-US" sz="1700" b="1" dirty="0">
              <a:latin typeface="Calibri" panose="020F0502020204030204" pitchFamily="34" charset="0"/>
              <a:ea typeface="Tahoma" panose="020B0604030504040204" pitchFamily="34" charset="0"/>
              <a:cs typeface="Tahoma" panose="020B0604030504040204" pitchFamily="34" charset="0"/>
            </a:endParaRPr>
          </a:p>
          <a:p>
            <a:pPr eaLnBrk="1" hangingPunct="1">
              <a:spcBef>
                <a:spcPct val="20000"/>
              </a:spcBef>
              <a:buFont typeface="Arial" charset="0"/>
              <a:buNone/>
            </a:pPr>
            <a:r>
              <a:rPr lang="en-US" sz="1700" b="1" dirty="0">
                <a:solidFill>
                  <a:srgbClr val="6B90FC"/>
                </a:solidFill>
                <a:latin typeface="Calibri" panose="020F0502020204030204" pitchFamily="34" charset="0"/>
                <a:ea typeface="Tahoma" panose="020B0604030504040204" pitchFamily="34" charset="0"/>
                <a:cs typeface="Tahoma" panose="020B0604030504040204" pitchFamily="34" charset="0"/>
              </a:rPr>
              <a:t>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location</a:t>
            </a:r>
            <a:r>
              <a:rPr lang="en-US" sz="1700" b="1" dirty="0">
                <a:latin typeface="Calibri" panose="020F0502020204030204" pitchFamily="34" charset="0"/>
                <a:ea typeface="Tahoma" panose="020B0604030504040204" pitchFamily="34" charset="0"/>
                <a:cs typeface="Tahoma" panose="020B0604030504040204" pitchFamily="34" charset="0"/>
              </a:rPr>
              <a:t>: [45.123,47.232],</a:t>
            </a:r>
          </a:p>
          <a:p>
            <a:pPr eaLnBrk="1" hangingPunct="1">
              <a:spcBef>
                <a:spcPct val="20000"/>
              </a:spcBef>
              <a:buFont typeface="Arial" charset="0"/>
              <a:buNone/>
            </a:pPr>
            <a:r>
              <a:rPr lang="en-US" sz="1700" b="1" dirty="0">
                <a:solidFill>
                  <a:srgbClr val="6B90FC"/>
                </a:solidFill>
                <a:latin typeface="Calibri" panose="020F0502020204030204" pitchFamily="34" charset="0"/>
                <a:ea typeface="Tahoma" panose="020B0604030504040204" pitchFamily="34" charset="0"/>
                <a:cs typeface="Tahoma" panose="020B0604030504040204" pitchFamily="34" charset="0"/>
              </a:rPr>
              <a:t>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cars</a:t>
            </a:r>
            <a:r>
              <a:rPr lang="en-US" sz="1700" b="1" dirty="0">
                <a:latin typeface="Calibri" panose="020F0502020204030204" pitchFamily="34" charset="0"/>
                <a:ea typeface="Tahoma" panose="020B0604030504040204" pitchFamily="34" charset="0"/>
                <a:cs typeface="Tahoma" panose="020B0604030504040204" pitchFamily="34" charset="0"/>
              </a:rPr>
              <a:t>: [ </a:t>
            </a:r>
          </a:p>
          <a:p>
            <a:pPr eaLnBrk="1" hangingPunct="1">
              <a:spcBef>
                <a:spcPct val="20000"/>
              </a:spcBef>
              <a:buFont typeface="Arial" charset="0"/>
              <a:buNone/>
            </a:pPr>
            <a:r>
              <a:rPr lang="en-US" sz="1700" b="1" dirty="0">
                <a:latin typeface="Calibri" panose="020F0502020204030204" pitchFamily="34" charset="0"/>
                <a:ea typeface="Tahoma" panose="020B0604030504040204" pitchFamily="34" charset="0"/>
                <a:cs typeface="Tahoma" panose="020B0604030504040204" pitchFamily="34" charset="0"/>
              </a:rPr>
              <a:t>    {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model</a:t>
            </a:r>
            <a:r>
              <a:rPr lang="en-US" sz="1700" b="1" dirty="0">
                <a:latin typeface="Calibri" panose="020F0502020204030204" pitchFamily="34" charset="0"/>
                <a:ea typeface="Tahoma" panose="020B0604030504040204" pitchFamily="34" charset="0"/>
                <a:cs typeface="Tahoma" panose="020B0604030504040204" pitchFamily="34" charset="0"/>
              </a:rPr>
              <a:t>: </a:t>
            </a:r>
            <a:r>
              <a:rPr lang="en-US" sz="1700" b="1" dirty="0" smtClean="0">
                <a:latin typeface="Calibri" panose="020F0502020204030204" pitchFamily="34" charset="0"/>
                <a:ea typeface="Tahoma" panose="020B0604030504040204" pitchFamily="34" charset="0"/>
                <a:cs typeface="Tahoma" panose="020B0604030504040204" pitchFamily="34" charset="0"/>
              </a:rPr>
              <a:t>“Bentley”,</a:t>
            </a:r>
            <a:endParaRPr lang="en-US" sz="1700" b="1" dirty="0">
              <a:latin typeface="Calibri" panose="020F0502020204030204" pitchFamily="34" charset="0"/>
              <a:ea typeface="Tahoma" panose="020B0604030504040204" pitchFamily="34" charset="0"/>
              <a:cs typeface="Tahoma" panose="020B0604030504040204" pitchFamily="34" charset="0"/>
            </a:endParaRPr>
          </a:p>
          <a:p>
            <a:pPr eaLnBrk="1" hangingPunct="1">
              <a:spcBef>
                <a:spcPct val="20000"/>
              </a:spcBef>
              <a:buFont typeface="Arial" charset="0"/>
              <a:buNone/>
            </a:pPr>
            <a:r>
              <a:rPr lang="en-US" sz="1700" b="1" dirty="0">
                <a:latin typeface="Calibri" panose="020F0502020204030204" pitchFamily="34" charset="0"/>
                <a:ea typeface="Tahoma" panose="020B0604030504040204" pitchFamily="34" charset="0"/>
                <a:cs typeface="Tahoma" panose="020B0604030504040204" pitchFamily="34" charset="0"/>
              </a:rPr>
              <a:t>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year</a:t>
            </a:r>
            <a:r>
              <a:rPr lang="en-US" sz="1700" b="1" dirty="0">
                <a:latin typeface="Calibri" panose="020F0502020204030204" pitchFamily="34" charset="0"/>
                <a:ea typeface="Tahoma" panose="020B0604030504040204" pitchFamily="34" charset="0"/>
                <a:cs typeface="Tahoma" panose="020B0604030504040204" pitchFamily="34" charset="0"/>
              </a:rPr>
              <a:t>: 1973,</a:t>
            </a:r>
          </a:p>
          <a:p>
            <a:pPr eaLnBrk="1" hangingPunct="1">
              <a:spcBef>
                <a:spcPct val="20000"/>
              </a:spcBef>
              <a:buFont typeface="Arial" charset="0"/>
              <a:buNone/>
            </a:pPr>
            <a:r>
              <a:rPr lang="en-US" sz="1700" b="1" dirty="0">
                <a:latin typeface="Calibri" panose="020F0502020204030204" pitchFamily="34" charset="0"/>
                <a:ea typeface="Tahoma" panose="020B0604030504040204" pitchFamily="34" charset="0"/>
                <a:cs typeface="Tahoma" panose="020B0604030504040204" pitchFamily="34" charset="0"/>
              </a:rPr>
              <a:t>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value</a:t>
            </a:r>
            <a:r>
              <a:rPr lang="en-US" sz="1700" b="1" dirty="0">
                <a:latin typeface="Calibri" panose="020F0502020204030204" pitchFamily="34" charset="0"/>
                <a:ea typeface="Tahoma" panose="020B0604030504040204" pitchFamily="34" charset="0"/>
                <a:cs typeface="Tahoma" panose="020B0604030504040204" pitchFamily="34" charset="0"/>
              </a:rPr>
              <a:t>: 100000, … },</a:t>
            </a:r>
          </a:p>
          <a:p>
            <a:pPr eaLnBrk="1" hangingPunct="1">
              <a:spcBef>
                <a:spcPct val="20000"/>
              </a:spcBef>
            </a:pPr>
            <a:r>
              <a:rPr lang="en-US" sz="1700" b="1" dirty="0">
                <a:latin typeface="Calibri" panose="020F0502020204030204" pitchFamily="34" charset="0"/>
                <a:ea typeface="Tahoma" panose="020B0604030504040204" pitchFamily="34" charset="0"/>
                <a:cs typeface="Tahoma" panose="020B0604030504040204" pitchFamily="34" charset="0"/>
              </a:rPr>
              <a:t>    {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model</a:t>
            </a:r>
            <a:r>
              <a:rPr lang="en-US" sz="1700" b="1" dirty="0">
                <a:latin typeface="Calibri" panose="020F0502020204030204" pitchFamily="34" charset="0"/>
                <a:ea typeface="Tahoma" panose="020B0604030504040204" pitchFamily="34" charset="0"/>
                <a:cs typeface="Tahoma" panose="020B0604030504040204" pitchFamily="34" charset="0"/>
              </a:rPr>
              <a:t>: “Rolls Royce”</a:t>
            </a:r>
            <a:r>
              <a:rPr lang="en-US" altLang="ja-JP" sz="1700" b="1" dirty="0" smtClean="0">
                <a:latin typeface="Calibri" panose="020F0502020204030204" pitchFamily="34" charset="0"/>
                <a:ea typeface="Tahoma" panose="020B0604030504040204" pitchFamily="34" charset="0"/>
                <a:cs typeface="Tahoma" panose="020B0604030504040204" pitchFamily="34" charset="0"/>
              </a:rPr>
              <a:t>,</a:t>
            </a:r>
            <a:endParaRPr lang="en-US" altLang="ja-JP" sz="1700" b="1" dirty="0">
              <a:latin typeface="Calibri" panose="020F0502020204030204" pitchFamily="34" charset="0"/>
              <a:ea typeface="Tahoma" panose="020B0604030504040204" pitchFamily="34" charset="0"/>
              <a:cs typeface="Tahoma" panose="020B0604030504040204" pitchFamily="34" charset="0"/>
            </a:endParaRPr>
          </a:p>
          <a:p>
            <a:pPr eaLnBrk="1" hangingPunct="1">
              <a:spcBef>
                <a:spcPct val="20000"/>
              </a:spcBef>
              <a:buFont typeface="Arial" charset="0"/>
              <a:buNone/>
            </a:pPr>
            <a:r>
              <a:rPr lang="en-US" sz="1700" b="1" dirty="0">
                <a:latin typeface="Calibri" panose="020F0502020204030204" pitchFamily="34" charset="0"/>
                <a:ea typeface="Tahoma" panose="020B0604030504040204" pitchFamily="34" charset="0"/>
                <a:cs typeface="Tahoma" panose="020B0604030504040204" pitchFamily="34" charset="0"/>
              </a:rPr>
              <a:t>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year</a:t>
            </a:r>
            <a:r>
              <a:rPr lang="en-US" sz="1700" b="1" dirty="0">
                <a:latin typeface="Calibri" panose="020F0502020204030204" pitchFamily="34" charset="0"/>
                <a:ea typeface="Tahoma" panose="020B0604030504040204" pitchFamily="34" charset="0"/>
                <a:cs typeface="Tahoma" panose="020B0604030504040204" pitchFamily="34" charset="0"/>
              </a:rPr>
              <a:t>: 1965,</a:t>
            </a:r>
          </a:p>
          <a:p>
            <a:pPr eaLnBrk="1" hangingPunct="1">
              <a:spcBef>
                <a:spcPct val="20000"/>
              </a:spcBef>
              <a:buFont typeface="Arial" charset="0"/>
              <a:buNone/>
            </a:pPr>
            <a:r>
              <a:rPr lang="en-US" sz="1700" b="1" dirty="0">
                <a:latin typeface="Calibri" panose="020F0502020204030204" pitchFamily="34" charset="0"/>
                <a:ea typeface="Tahoma" panose="020B0604030504040204" pitchFamily="34" charset="0"/>
                <a:cs typeface="Tahoma" panose="020B0604030504040204" pitchFamily="34" charset="0"/>
              </a:rPr>
              <a:t>      </a:t>
            </a:r>
            <a:r>
              <a:rPr lang="en-US" sz="1700" b="1" dirty="0">
                <a:solidFill>
                  <a:srgbClr val="6BA342"/>
                </a:solidFill>
                <a:latin typeface="Calibri" panose="020F0502020204030204" pitchFamily="34" charset="0"/>
                <a:ea typeface="Tahoma" panose="020B0604030504040204" pitchFamily="34" charset="0"/>
                <a:cs typeface="Tahoma" panose="020B0604030504040204" pitchFamily="34" charset="0"/>
              </a:rPr>
              <a:t>value</a:t>
            </a:r>
            <a:r>
              <a:rPr lang="en-US" sz="1700" b="1" dirty="0">
                <a:latin typeface="Calibri" panose="020F0502020204030204" pitchFamily="34" charset="0"/>
                <a:ea typeface="Tahoma" panose="020B0604030504040204" pitchFamily="34" charset="0"/>
                <a:cs typeface="Tahoma" panose="020B0604030504040204" pitchFamily="34" charset="0"/>
              </a:rPr>
              <a:t>: 330000, … }</a:t>
            </a:r>
          </a:p>
          <a:p>
            <a:pPr eaLnBrk="1" hangingPunct="1">
              <a:spcBef>
                <a:spcPct val="20000"/>
              </a:spcBef>
              <a:buFont typeface="Arial" charset="0"/>
              <a:buNone/>
            </a:pPr>
            <a:r>
              <a:rPr lang="en-US" sz="1700" b="1" dirty="0">
                <a:latin typeface="Calibri" panose="020F0502020204030204" pitchFamily="34" charset="0"/>
                <a:ea typeface="Tahoma" panose="020B0604030504040204" pitchFamily="34" charset="0"/>
                <a:cs typeface="Tahoma" panose="020B0604030504040204" pitchFamily="34" charset="0"/>
              </a:rPr>
              <a:t>  ]</a:t>
            </a:r>
          </a:p>
          <a:p>
            <a:pPr eaLnBrk="1" hangingPunct="1">
              <a:spcBef>
                <a:spcPct val="20000"/>
              </a:spcBef>
              <a:buFont typeface="Arial" charset="0"/>
              <a:buNone/>
            </a:pPr>
            <a:r>
              <a:rPr lang="en-US" sz="1700" dirty="0">
                <a:latin typeface="Calibri" panose="020F050202020403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902" y="1311007"/>
            <a:ext cx="9888719" cy="3470313"/>
          </a:xfrm>
        </p:spPr>
        <p:txBody>
          <a:bodyPr>
            <a:normAutofit/>
          </a:bodyPr>
          <a:lstStyle/>
          <a:p>
            <a:pPr>
              <a:buNone/>
            </a:pPr>
            <a:r>
              <a:rPr lang="ka-GE" sz="1600" dirty="0" smtClean="0"/>
              <a:t>ზემოთ ნაჩვენები მაგალითიდან </a:t>
            </a:r>
            <a:r>
              <a:rPr lang="ka-GE" sz="1600" dirty="0"/>
              <a:t>გავიგოთ ვის ჰყავს </a:t>
            </a:r>
            <a:r>
              <a:rPr lang="en-US" sz="1600" dirty="0"/>
              <a:t>Bentley </a:t>
            </a:r>
            <a:r>
              <a:rPr lang="ka-GE" sz="1600" dirty="0"/>
              <a:t>:</a:t>
            </a:r>
          </a:p>
          <a:p>
            <a:pPr>
              <a:buNone/>
            </a:pPr>
            <a:r>
              <a:rPr lang="ka-GE" sz="1600" dirty="0"/>
              <a:t>         მაგ (</a:t>
            </a:r>
            <a:r>
              <a:rPr lang="en-US" sz="1600" dirty="0"/>
              <a:t>oracle</a:t>
            </a:r>
            <a:r>
              <a:rPr lang="ka-GE" sz="1600" dirty="0"/>
              <a:t>) :</a:t>
            </a:r>
          </a:p>
          <a:p>
            <a:pPr>
              <a:buNone/>
            </a:pPr>
            <a:r>
              <a:rPr lang="ka-GE" sz="1600" dirty="0"/>
              <a:t>         ამ შემთხვევაში გვჭირდება პირველადი და მეორადი გასაღებით დავაკავშიროთ და შემდეგ გავფილტროთ :</a:t>
            </a:r>
          </a:p>
          <a:p>
            <a:pPr>
              <a:buNone/>
            </a:pPr>
            <a:r>
              <a:rPr lang="ka-GE" sz="1600" dirty="0"/>
              <a:t>       </a:t>
            </a:r>
            <a:endParaRPr lang="ka-GE" sz="1600" dirty="0" smtClean="0"/>
          </a:p>
          <a:p>
            <a:pPr>
              <a:buNone/>
            </a:pPr>
            <a:r>
              <a:rPr lang="en-US" sz="1600" dirty="0" smtClean="0"/>
              <a:t>RDBMS :</a:t>
            </a:r>
          </a:p>
          <a:p>
            <a:pPr>
              <a:buNone/>
            </a:pPr>
            <a:r>
              <a:rPr lang="ka-GE" sz="1600" dirty="0" smtClean="0"/>
              <a:t>    </a:t>
            </a:r>
            <a:r>
              <a:rPr lang="ka-GE" sz="1200" dirty="0">
                <a:solidFill>
                  <a:srgbClr val="0070C0"/>
                </a:solidFill>
              </a:rPr>
              <a:t>“</a:t>
            </a:r>
            <a:r>
              <a:rPr lang="en-US" sz="1200" dirty="0">
                <a:solidFill>
                  <a:srgbClr val="0070C0"/>
                </a:solidFill>
              </a:rPr>
              <a:t>Select p.first_name,p.surname,c.model from person p,car c where </a:t>
            </a:r>
            <a:r>
              <a:rPr lang="en-US" sz="1200" dirty="0" smtClean="0">
                <a:solidFill>
                  <a:srgbClr val="0070C0"/>
                </a:solidFill>
              </a:rPr>
              <a:t>c.pers_id</a:t>
            </a:r>
            <a:r>
              <a:rPr lang="ka-GE" sz="1200" dirty="0" smtClean="0">
                <a:solidFill>
                  <a:srgbClr val="0070C0"/>
                </a:solidFill>
              </a:rPr>
              <a:t> </a:t>
            </a:r>
            <a:r>
              <a:rPr lang="en-US" sz="1200" dirty="0" smtClean="0">
                <a:solidFill>
                  <a:srgbClr val="0070C0"/>
                </a:solidFill>
              </a:rPr>
              <a:t>=</a:t>
            </a:r>
            <a:r>
              <a:rPr lang="ka-GE" sz="1200" dirty="0" smtClean="0">
                <a:solidFill>
                  <a:srgbClr val="0070C0"/>
                </a:solidFill>
              </a:rPr>
              <a:t> </a:t>
            </a:r>
            <a:r>
              <a:rPr lang="en-US" sz="1200" dirty="0" smtClean="0">
                <a:solidFill>
                  <a:srgbClr val="0070C0"/>
                </a:solidFill>
              </a:rPr>
              <a:t>p.pers_id </a:t>
            </a:r>
            <a:r>
              <a:rPr lang="en-US" sz="1200" dirty="0">
                <a:solidFill>
                  <a:srgbClr val="0070C0"/>
                </a:solidFill>
              </a:rPr>
              <a:t>and </a:t>
            </a:r>
            <a:r>
              <a:rPr lang="ka-GE" sz="1200" dirty="0">
                <a:solidFill>
                  <a:srgbClr val="0070C0"/>
                </a:solidFill>
              </a:rPr>
              <a:t>  </a:t>
            </a:r>
            <a:r>
              <a:rPr lang="en-US" sz="1200" dirty="0" smtClean="0">
                <a:solidFill>
                  <a:srgbClr val="0070C0"/>
                </a:solidFill>
              </a:rPr>
              <a:t>c.model</a:t>
            </a:r>
            <a:r>
              <a:rPr lang="ka-GE" sz="1200" dirty="0" smtClean="0">
                <a:solidFill>
                  <a:srgbClr val="0070C0"/>
                </a:solidFill>
              </a:rPr>
              <a:t> </a:t>
            </a:r>
            <a:r>
              <a:rPr lang="en-US" sz="1200" dirty="0" smtClean="0">
                <a:solidFill>
                  <a:srgbClr val="0070C0"/>
                </a:solidFill>
              </a:rPr>
              <a:t>=</a:t>
            </a:r>
            <a:r>
              <a:rPr lang="ka-GE" sz="1200" dirty="0" smtClean="0">
                <a:solidFill>
                  <a:srgbClr val="0070C0"/>
                </a:solidFill>
              </a:rPr>
              <a:t> </a:t>
            </a:r>
            <a:r>
              <a:rPr lang="en-US" sz="1200" dirty="0" smtClean="0">
                <a:solidFill>
                  <a:srgbClr val="0070C0"/>
                </a:solidFill>
              </a:rPr>
              <a:t>‘</a:t>
            </a:r>
            <a:r>
              <a:rPr lang="en-US" sz="1200" dirty="0">
                <a:solidFill>
                  <a:srgbClr val="0070C0"/>
                </a:solidFill>
              </a:rPr>
              <a:t>Bentley’ ;</a:t>
            </a:r>
            <a:r>
              <a:rPr lang="ka-GE" sz="1200" dirty="0">
                <a:solidFill>
                  <a:srgbClr val="0070C0"/>
                </a:solidFill>
              </a:rPr>
              <a:t>“</a:t>
            </a:r>
          </a:p>
          <a:p>
            <a:pPr>
              <a:buNone/>
            </a:pPr>
            <a:endParaRPr lang="en-US" sz="1600" dirty="0" smtClean="0"/>
          </a:p>
          <a:p>
            <a:pPr>
              <a:buNone/>
            </a:pPr>
            <a:r>
              <a:rPr lang="en-US" sz="1600" dirty="0" smtClean="0"/>
              <a:t>MongoDB</a:t>
            </a:r>
            <a:r>
              <a:rPr lang="ka-GE" sz="1600" dirty="0" smtClean="0"/>
              <a:t> </a:t>
            </a:r>
            <a:r>
              <a:rPr lang="ka-GE" sz="1600" dirty="0"/>
              <a:t>:</a:t>
            </a:r>
          </a:p>
          <a:p>
            <a:pPr>
              <a:buNone/>
            </a:pPr>
            <a:r>
              <a:rPr lang="ka-GE" sz="1200" dirty="0">
                <a:solidFill>
                  <a:srgbClr val="0070C0"/>
                </a:solidFill>
              </a:rPr>
              <a:t>           </a:t>
            </a:r>
            <a:r>
              <a:rPr lang="en-US" sz="1200" dirty="0">
                <a:solidFill>
                  <a:srgbClr val="0070C0"/>
                </a:solidFill>
              </a:rPr>
              <a:t>Db.persons.find</a:t>
            </a:r>
            <a:r>
              <a:rPr lang="en-US" sz="1200" dirty="0" smtClean="0">
                <a:solidFill>
                  <a:srgbClr val="0070C0"/>
                </a:solidFill>
              </a:rPr>
              <a:t>({“cars. model": </a:t>
            </a:r>
            <a:r>
              <a:rPr lang="en-US" sz="1200" dirty="0">
                <a:solidFill>
                  <a:srgbClr val="0070C0"/>
                </a:solidFill>
              </a:rPr>
              <a:t>“Bentley” });</a:t>
            </a:r>
          </a:p>
          <a:p>
            <a:pPr>
              <a:buNone/>
            </a:pPr>
            <a:endParaRPr lang="ka-GE" sz="1600" dirty="0"/>
          </a:p>
          <a:p>
            <a:pPr>
              <a:buNone/>
            </a:pPr>
            <a:r>
              <a:rPr lang="ka-GE" sz="1600" dirty="0"/>
              <a:t>        </a:t>
            </a:r>
            <a:endParaRPr lang="en-US" sz="1600" dirty="0"/>
          </a:p>
        </p:txBody>
      </p:sp>
      <p:sp>
        <p:nvSpPr>
          <p:cNvPr id="4" name="Title 1"/>
          <p:cNvSpPr>
            <a:spLocks noGrp="1"/>
          </p:cNvSpPr>
          <p:nvPr>
            <p:ph type="title"/>
          </p:nvPr>
        </p:nvSpPr>
        <p:spPr>
          <a:xfrm>
            <a:off x="2049137" y="209321"/>
            <a:ext cx="6808424" cy="903384"/>
          </a:xfrm>
        </p:spPr>
        <p:txBody>
          <a:bodyPr>
            <a:normAutofit fontScale="90000"/>
          </a:bodyPr>
          <a:lstStyle/>
          <a:p>
            <a:pPr algn="ctr"/>
            <a:r>
              <a:rPr lang="en-US" sz="2200" dirty="0" smtClean="0">
                <a:effectLst/>
              </a:rPr>
              <a:t/>
            </a:r>
            <a:br>
              <a:rPr lang="en-US" sz="2200" dirty="0" smtClean="0">
                <a:effectLst/>
              </a:rPr>
            </a:br>
            <a:r>
              <a:rPr lang="en-US" sz="2200" dirty="0" smtClean="0">
                <a:effectLst/>
              </a:rPr>
              <a:t> </a:t>
            </a:r>
            <a:r>
              <a:rPr lang="en-US" sz="2700" dirty="0" smtClean="0">
                <a:effectLst/>
                <a:latin typeface="Sylfaen" panose="010A0502050306030303" pitchFamily="18" charset="0"/>
              </a:rPr>
              <a:t>Querying (Oracle </a:t>
            </a:r>
            <a:r>
              <a:rPr lang="en-US" sz="2700" dirty="0" err="1" smtClean="0">
                <a:effectLst/>
                <a:latin typeface="Sylfaen" panose="010A0502050306030303" pitchFamily="18" charset="0"/>
              </a:rPr>
              <a:t>vs</a:t>
            </a:r>
            <a:r>
              <a:rPr lang="en-US" sz="2700" dirty="0" smtClean="0">
                <a:effectLst/>
                <a:latin typeface="Sylfaen" panose="010A0502050306030303" pitchFamily="18" charset="0"/>
              </a:rPr>
              <a:t> MongoDB)</a:t>
            </a:r>
            <a:r>
              <a:rPr lang="ka-GE" dirty="0" smtClean="0">
                <a:effectLst/>
              </a:rPr>
              <a:t/>
            </a:r>
            <a:br>
              <a:rPr lang="ka-GE" dirty="0" smtClean="0">
                <a:effectLst/>
              </a:rPr>
            </a:br>
            <a:endParaRPr lang="en-US" dirty="0">
              <a:effectLst/>
            </a:endParaRPr>
          </a:p>
        </p:txBody>
      </p:sp>
    </p:spTree>
    <p:extLst>
      <p:ext uri="{BB962C8B-B14F-4D97-AF65-F5344CB8AC3E}">
        <p14:creationId xmlns:p14="http://schemas.microsoft.com/office/powerpoint/2010/main" xmlns="" val="2903818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171"/>
          <p:cNvPicPr preferRelativeResize="0">
            <a:picLocks noGrp="1"/>
          </p:cNvPicPr>
          <p:nvPr>
            <p:ph idx="1"/>
          </p:nvPr>
        </p:nvPicPr>
        <p:blipFill rotWithShape="1">
          <a:blip r:embed="rId2" cstate="print">
            <a:alphaModFix/>
          </a:blip>
          <a:srcRect/>
          <a:stretch/>
        </p:blipFill>
        <p:spPr>
          <a:xfrm>
            <a:off x="2500828" y="1465243"/>
            <a:ext cx="6521987" cy="2522862"/>
          </a:xfrm>
          <a:prstGeom prst="rect">
            <a:avLst/>
          </a:prstGeom>
          <a:noFill/>
          <a:ln>
            <a:noFill/>
          </a:ln>
        </p:spPr>
      </p:pic>
      <p:sp>
        <p:nvSpPr>
          <p:cNvPr id="5" name="Rectangle 4"/>
          <p:cNvSpPr/>
          <p:nvPr/>
        </p:nvSpPr>
        <p:spPr>
          <a:xfrm>
            <a:off x="976828" y="748227"/>
            <a:ext cx="7373957" cy="615553"/>
          </a:xfrm>
          <a:prstGeom prst="rect">
            <a:avLst/>
          </a:prstGeom>
        </p:spPr>
        <p:txBody>
          <a:bodyPr wrap="square">
            <a:spAutoFit/>
          </a:bodyPr>
          <a:lstStyle/>
          <a:p>
            <a:r>
              <a:rPr lang="en-US" sz="1600" dirty="0"/>
              <a:t>MongoDB</a:t>
            </a:r>
            <a:r>
              <a:rPr lang="ka-GE" sz="1600" dirty="0"/>
              <a:t> არ იყენებს ტრადიციულ  </a:t>
            </a:r>
            <a:r>
              <a:rPr lang="en-US" sz="1600" dirty="0"/>
              <a:t>“join”</a:t>
            </a:r>
            <a:r>
              <a:rPr lang="ka-GE" sz="1600" dirty="0"/>
              <a:t>_ ებს , თუმცა გვთავაზობს შემდეგ ლოგიკურ გადაწყვეტას</a:t>
            </a:r>
            <a:r>
              <a:rPr lang="ka-GE" dirty="0" smtClean="0"/>
              <a:t>.</a:t>
            </a:r>
            <a:endParaRPr lang="en-US" dirty="0"/>
          </a:p>
        </p:txBody>
      </p:sp>
      <p:sp>
        <p:nvSpPr>
          <p:cNvPr id="6" name="Shape 176"/>
          <p:cNvSpPr txBox="1">
            <a:spLocks/>
          </p:cNvSpPr>
          <p:nvPr/>
        </p:nvSpPr>
        <p:spPr>
          <a:xfrm>
            <a:off x="457200" y="4219461"/>
            <a:ext cx="8229600" cy="2116021"/>
          </a:xfrm>
          <a:prstGeom prst="rect">
            <a:avLst/>
          </a:prstGeom>
          <a:noFill/>
          <a:ln>
            <a:noFill/>
          </a:ln>
        </p:spPr>
        <p:txBody>
          <a:bodyPr vert="horz" lIns="91425" tIns="45700" rIns="91425" bIns="45700" rtlCol="0" anchor="t" anchorCtr="0">
            <a:noAutofit/>
          </a:bodyPr>
          <a:lstStyle/>
          <a:p>
            <a:pPr marL="342900" marR="0" lvl="0" indent="-342900" algn="l" defTabSz="457200" rtl="0" eaLnBrk="1" fontAlgn="auto" latinLnBrk="0" hangingPunct="1">
              <a:lnSpc>
                <a:spcPct val="100000"/>
              </a:lnSpc>
              <a:spcBef>
                <a:spcPts val="0"/>
              </a:spcBef>
              <a:spcAft>
                <a:spcPts val="0"/>
              </a:spcAft>
              <a:buClr>
                <a:schemeClr val="dk1"/>
              </a:buClr>
              <a:buSzPct val="100000"/>
              <a:buFont typeface="Arial" pitchFamily="34" charset="0"/>
              <a:buChar char="•"/>
              <a:tabLst/>
              <a:defRPr/>
            </a:pPr>
            <a:r>
              <a:rPr lang="ka-GE" sz="1600" dirty="0">
                <a:sym typeface="Calibri"/>
              </a:rPr>
              <a:t>ჩადგმული დოკუმენტების გამოყენების შემთხვევაში აპლიკაციამ ინფორმაცია მოაქვს ერთი ბრძანებით და გაცილებით სწრაფად მიიღოს შედეგი</a:t>
            </a:r>
            <a:r>
              <a:rPr lang="en-US" sz="1600" dirty="0">
                <a:sym typeface="Calibri"/>
              </a:rPr>
              <a:t>.</a:t>
            </a:r>
          </a:p>
          <a:p>
            <a:pPr marL="342900" marR="0" lvl="0" indent="-342900" algn="l" defTabSz="457200" rtl="0" eaLnBrk="1" fontAlgn="auto" latinLnBrk="0" hangingPunct="1">
              <a:lnSpc>
                <a:spcPct val="100000"/>
              </a:lnSpc>
              <a:spcBef>
                <a:spcPts val="640"/>
              </a:spcBef>
              <a:spcAft>
                <a:spcPts val="0"/>
              </a:spcAft>
              <a:buClr>
                <a:schemeClr val="dk1"/>
              </a:buClr>
              <a:buSzPct val="100000"/>
              <a:buFont typeface="Arial" pitchFamily="34" charset="0"/>
              <a:buChar char="•"/>
              <a:tabLst/>
              <a:defRPr/>
            </a:pPr>
            <a:r>
              <a:rPr lang="ka-GE" sz="1600" dirty="0">
                <a:sym typeface="Calibri"/>
              </a:rPr>
              <a:t>ხოლო კავშირების შემთხვევაში გვჭირდება არაერთი ბრძანება რაც ანელებს რეზულტატის მიღებას</a:t>
            </a:r>
            <a:endParaRPr lang="en-US" sz="1600" dirty="0">
              <a:sym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2049138" y="1071492"/>
            <a:ext cx="7357260" cy="501272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Title 1"/>
          <p:cNvSpPr>
            <a:spLocks noGrp="1"/>
          </p:cNvSpPr>
          <p:nvPr>
            <p:ph type="title"/>
          </p:nvPr>
        </p:nvSpPr>
        <p:spPr>
          <a:xfrm>
            <a:off x="2133390" y="375600"/>
            <a:ext cx="7164846" cy="604901"/>
          </a:xfrm>
        </p:spPr>
        <p:txBody>
          <a:bodyPr>
            <a:normAutofit fontScale="90000"/>
          </a:bodyPr>
          <a:lstStyle/>
          <a:p>
            <a:r>
              <a:rPr lang="en-US" sz="1800" dirty="0" smtClean="0">
                <a:effectLst/>
              </a:rPr>
              <a:t>   </a:t>
            </a:r>
            <a:r>
              <a:rPr lang="en-US" sz="2700" dirty="0" err="1" smtClean="0">
                <a:effectLst/>
                <a:latin typeface="Sylfaen" panose="010A0502050306030303" pitchFamily="18" charset="0"/>
              </a:rPr>
              <a:t>MongdoDB</a:t>
            </a:r>
            <a:r>
              <a:rPr lang="en-US" sz="2400" dirty="0" smtClean="0">
                <a:effectLst/>
                <a:latin typeface="Sylfaen" panose="010A0502050306030303" pitchFamily="18" charset="0"/>
              </a:rPr>
              <a:t> </a:t>
            </a:r>
            <a:r>
              <a:rPr lang="ka-GE" sz="2400" dirty="0" smtClean="0">
                <a:effectLst/>
                <a:latin typeface="Sylfaen" panose="010A0502050306030303" pitchFamily="18" charset="0"/>
              </a:rPr>
              <a:t>კომპონენტების შედარება </a:t>
            </a:r>
            <a:r>
              <a:rPr lang="en-US" sz="2400" dirty="0" smtClean="0">
                <a:effectLst/>
                <a:latin typeface="Sylfaen" panose="010A0502050306030303" pitchFamily="18" charset="0"/>
              </a:rPr>
              <a:t>RDBMS-</a:t>
            </a:r>
            <a:r>
              <a:rPr lang="ka-GE" sz="2400" dirty="0" smtClean="0">
                <a:effectLst/>
                <a:latin typeface="Sylfaen" panose="010A0502050306030303" pitchFamily="18" charset="0"/>
              </a:rPr>
              <a:t>თან</a:t>
            </a:r>
            <a:endParaRPr lang="en-US" sz="2400" dirty="0">
              <a:effectLst/>
              <a:latin typeface="Sylfaen" panose="010A0502050306030303"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8657" y="1474787"/>
            <a:ext cx="9439831" cy="4728071"/>
          </a:xfrm>
        </p:spPr>
        <p:txBody>
          <a:bodyPr>
            <a:normAutofit/>
          </a:bodyPr>
          <a:lstStyle/>
          <a:p>
            <a:pPr>
              <a:buNone/>
            </a:pPr>
            <a:endParaRPr lang="ka-GE" dirty="0" smtClean="0"/>
          </a:p>
          <a:p>
            <a:pPr>
              <a:buNone/>
            </a:pPr>
            <a:endParaRPr lang="ka-GE" dirty="0" smtClean="0"/>
          </a:p>
          <a:p>
            <a:endParaRPr lang="en-US" dirty="0" smtClean="0"/>
          </a:p>
          <a:p>
            <a:endParaRPr lang="en-US" dirty="0" smtClean="0"/>
          </a:p>
          <a:p>
            <a:endParaRPr lang="ka-GE" dirty="0" smtClean="0"/>
          </a:p>
        </p:txBody>
      </p:sp>
      <p:sp>
        <p:nvSpPr>
          <p:cNvPr id="5" name="Title 4"/>
          <p:cNvSpPr>
            <a:spLocks noGrp="1"/>
          </p:cNvSpPr>
          <p:nvPr>
            <p:ph type="title"/>
          </p:nvPr>
        </p:nvSpPr>
        <p:spPr>
          <a:xfrm>
            <a:off x="635095" y="640006"/>
            <a:ext cx="9404723" cy="781171"/>
          </a:xfrm>
        </p:spPr>
        <p:txBody>
          <a:bodyPr>
            <a:normAutofit/>
          </a:bodyPr>
          <a:lstStyle/>
          <a:p>
            <a:pPr algn="ctr"/>
            <a:r>
              <a:rPr lang="en-US" sz="2400" dirty="0" err="1" smtClean="0">
                <a:effectLst/>
                <a:latin typeface="Sylfaen" panose="010A0502050306030303" pitchFamily="18" charset="0"/>
              </a:rPr>
              <a:t>NoSQL</a:t>
            </a:r>
            <a:r>
              <a:rPr lang="en-US" sz="2400" dirty="0">
                <a:effectLst/>
                <a:latin typeface="Sylfaen" panose="010A0502050306030303" pitchFamily="18" charset="0"/>
              </a:rPr>
              <a:t> </a:t>
            </a:r>
            <a:r>
              <a:rPr lang="ka-GE" sz="2400" dirty="0">
                <a:effectLst/>
                <a:latin typeface="Sylfaen" panose="010A0502050306030303" pitchFamily="18" charset="0"/>
              </a:rPr>
              <a:t>ბაზა რეალურ სამყაროში </a:t>
            </a:r>
            <a:endParaRPr lang="en-US" sz="2400" dirty="0">
              <a:effectLst/>
              <a:latin typeface="Sylfaen" panose="010A0502050306030303" pitchFamily="18" charset="0"/>
            </a:endParaRPr>
          </a:p>
        </p:txBody>
      </p:sp>
      <p:pic>
        <p:nvPicPr>
          <p:cNvPr id="4" name="Picture 3" descr="Untitled.png"/>
          <p:cNvPicPr>
            <a:picLocks noChangeAspect="1"/>
          </p:cNvPicPr>
          <p:nvPr/>
        </p:nvPicPr>
        <p:blipFill>
          <a:blip r:embed="rId2" cstate="print"/>
          <a:stretch>
            <a:fillRect/>
          </a:stretch>
        </p:blipFill>
        <p:spPr>
          <a:xfrm>
            <a:off x="1779700" y="1233888"/>
            <a:ext cx="7619048" cy="4887001"/>
          </a:xfrm>
          <a:prstGeom prst="rect">
            <a:avLst/>
          </a:prstGeom>
        </p:spPr>
      </p:pic>
    </p:spTree>
    <p:extLst>
      <p:ext uri="{BB962C8B-B14F-4D97-AF65-F5344CB8AC3E}">
        <p14:creationId xmlns:p14="http://schemas.microsoft.com/office/powerpoint/2010/main" xmlns="" val="1470681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13902"/>
            <a:ext cx="10515600" cy="4258935"/>
          </a:xfrm>
        </p:spPr>
        <p:txBody>
          <a:bodyPr>
            <a:normAutofit/>
          </a:bodyPr>
          <a:lstStyle/>
          <a:p>
            <a:pPr marL="0" indent="0">
              <a:buNone/>
            </a:pPr>
            <a:endParaRPr lang="ka-GE" sz="2000" dirty="0" smtClean="0">
              <a:latin typeface="+mj-lt"/>
            </a:endParaRPr>
          </a:p>
          <a:p>
            <a:pPr marL="0" indent="0">
              <a:buNone/>
            </a:pPr>
            <a:r>
              <a:rPr lang="ka-GE" sz="2000" dirty="0" smtClean="0">
                <a:latin typeface="+mj-lt"/>
              </a:rPr>
              <a:t>როდესაც საქმე გვაქვს </a:t>
            </a:r>
            <a:r>
              <a:rPr lang="ka-GE" sz="2000" dirty="0" smtClean="0">
                <a:latin typeface="+mj-lt"/>
              </a:rPr>
              <a:t>ისეთი მონაცემების დამუშავებასთან  როგორიც არის :</a:t>
            </a:r>
          </a:p>
          <a:p>
            <a:pPr marL="0" indent="0">
              <a:buFont typeface="Wingdings" pitchFamily="2" charset="2"/>
              <a:buChar char="q"/>
            </a:pPr>
            <a:endParaRPr lang="ka-GE" sz="2000" dirty="0" smtClean="0"/>
          </a:p>
          <a:p>
            <a:pPr marL="0" indent="0">
              <a:buFont typeface="Wingdings" pitchFamily="2" charset="2"/>
              <a:buChar char="q"/>
            </a:pPr>
            <a:r>
              <a:rPr lang="ka-GE" sz="2000" dirty="0" smtClean="0"/>
              <a:t> </a:t>
            </a:r>
            <a:r>
              <a:rPr lang="ka-GE" sz="2000" dirty="0" smtClean="0"/>
              <a:t>სხვადასხვა მოწყობილობების მიერ დაგენერირებული ლოგები</a:t>
            </a:r>
            <a:r>
              <a:rPr lang="ka-GE" sz="2000" dirty="0" smtClean="0">
                <a:latin typeface="+mj-lt"/>
              </a:rPr>
              <a:t> </a:t>
            </a:r>
          </a:p>
          <a:p>
            <a:pPr marL="0" indent="0">
              <a:buFont typeface="Wingdings" pitchFamily="2" charset="2"/>
              <a:buChar char="q"/>
            </a:pPr>
            <a:r>
              <a:rPr lang="ka-GE" sz="2000" dirty="0" smtClean="0">
                <a:latin typeface="+mj-lt"/>
              </a:rPr>
              <a:t> მობილური </a:t>
            </a:r>
            <a:r>
              <a:rPr lang="ka-GE" sz="2000" dirty="0" smtClean="0">
                <a:latin typeface="+mj-lt"/>
              </a:rPr>
              <a:t>ინტერნეტით სარგებლობისას მიღებული </a:t>
            </a:r>
            <a:r>
              <a:rPr lang="en-US" sz="2000" dirty="0" smtClean="0">
                <a:latin typeface="+mj-lt"/>
              </a:rPr>
              <a:t>web </a:t>
            </a:r>
            <a:r>
              <a:rPr lang="ka-GE" sz="2000" dirty="0" smtClean="0">
                <a:latin typeface="+mj-lt"/>
              </a:rPr>
              <a:t>მისამართები</a:t>
            </a:r>
          </a:p>
          <a:p>
            <a:pPr marL="0" indent="0">
              <a:buFont typeface="Wingdings" pitchFamily="2" charset="2"/>
              <a:buChar char="q"/>
            </a:pPr>
            <a:r>
              <a:rPr lang="ka-GE" sz="2000" dirty="0" smtClean="0">
                <a:latin typeface="+mj-lt"/>
              </a:rPr>
              <a:t> </a:t>
            </a:r>
            <a:r>
              <a:rPr lang="ka-GE" sz="2000" dirty="0" smtClean="0">
                <a:latin typeface="+mj-lt"/>
              </a:rPr>
              <a:t>გეოგრაფიული მდებარეობის მონაცემები </a:t>
            </a:r>
            <a:endParaRPr lang="ka-GE" sz="2000" dirty="0" smtClean="0">
              <a:latin typeface="+mj-lt"/>
            </a:endParaRPr>
          </a:p>
          <a:p>
            <a:pPr marL="0" indent="0">
              <a:buFont typeface="Wingdings" pitchFamily="2" charset="2"/>
              <a:buChar char="q"/>
            </a:pPr>
            <a:r>
              <a:rPr lang="ka-GE" sz="2000" dirty="0" smtClean="0">
                <a:latin typeface="+mj-lt"/>
              </a:rPr>
              <a:t>  სხვა ...</a:t>
            </a:r>
          </a:p>
          <a:p>
            <a:pPr marL="0" indent="0">
              <a:buNone/>
            </a:pPr>
            <a:endParaRPr lang="ka-GE" sz="2000" dirty="0" smtClean="0">
              <a:latin typeface="+mj-lt"/>
            </a:endParaRPr>
          </a:p>
          <a:p>
            <a:pPr marL="0" indent="0">
              <a:buNone/>
            </a:pPr>
            <a:r>
              <a:rPr lang="ka-GE" sz="2000" dirty="0" smtClean="0">
                <a:latin typeface="+mj-lt"/>
              </a:rPr>
              <a:t> სადაც </a:t>
            </a:r>
            <a:r>
              <a:rPr lang="ka-GE" sz="2000" dirty="0"/>
              <a:t>ძირითადად</a:t>
            </a:r>
            <a:r>
              <a:rPr lang="ka-GE" sz="2000" dirty="0" smtClean="0">
                <a:latin typeface="+mj-lt"/>
              </a:rPr>
              <a:t> გვხვდება </a:t>
            </a:r>
            <a:r>
              <a:rPr lang="ka-GE" sz="2000" dirty="0" smtClean="0">
                <a:latin typeface="+mj-lt"/>
              </a:rPr>
              <a:t>არასტრუქტურირებული </a:t>
            </a:r>
            <a:r>
              <a:rPr lang="ka-GE" sz="2000" dirty="0" smtClean="0">
                <a:latin typeface="+mj-lt"/>
              </a:rPr>
              <a:t>მონაცემები, ინფორმაციის </a:t>
            </a:r>
            <a:r>
              <a:rPr lang="ka-GE" sz="2000" dirty="0" smtClean="0">
                <a:latin typeface="+mj-lt"/>
              </a:rPr>
              <a:t>შენახვა/დამუშავებისთვის </a:t>
            </a:r>
            <a:r>
              <a:rPr lang="ka-GE" sz="2000" dirty="0" smtClean="0">
                <a:latin typeface="+mj-lt"/>
              </a:rPr>
              <a:t>უმჯობესია გამოვიყენოთ </a:t>
            </a:r>
            <a:r>
              <a:rPr lang="en-US" sz="2000" dirty="0" err="1" smtClean="0">
                <a:latin typeface="+mj-lt"/>
              </a:rPr>
              <a:t>NoSQL</a:t>
            </a:r>
            <a:r>
              <a:rPr lang="ka-GE" sz="2000" dirty="0" smtClean="0">
                <a:latin typeface="+mj-lt"/>
              </a:rPr>
              <a:t> </a:t>
            </a:r>
            <a:r>
              <a:rPr lang="ka-GE" sz="2000" dirty="0" smtClean="0">
                <a:latin typeface="+mj-lt"/>
              </a:rPr>
              <a:t>მოდელის მქონე მონაცემთა ბაზა.</a:t>
            </a:r>
            <a:endParaRPr lang="en-US" sz="2000" dirty="0">
              <a:latin typeface="+mj-lt"/>
            </a:endParaRPr>
          </a:p>
          <a:p>
            <a:pPr marL="0" indent="0">
              <a:buNone/>
            </a:pPr>
            <a:endParaRPr lang="en-US" sz="2000" dirty="0" smtClean="0">
              <a:latin typeface="+mj-lt"/>
            </a:endParaRPr>
          </a:p>
          <a:p>
            <a:pPr marL="0" indent="0">
              <a:buNone/>
            </a:pPr>
            <a:endParaRPr lang="en-US" sz="2000" dirty="0" smtClean="0">
              <a:latin typeface="+mj-lt"/>
            </a:endParaRPr>
          </a:p>
          <a:p>
            <a:endParaRPr lang="en-US" sz="2000" dirty="0">
              <a:latin typeface="+mj-lt"/>
            </a:endParaRPr>
          </a:p>
          <a:p>
            <a:pPr marL="0" indent="0">
              <a:buNone/>
            </a:pPr>
            <a:endParaRPr lang="ka-GE" sz="2000" dirty="0" smtClean="0">
              <a:latin typeface="+mj-lt"/>
            </a:endParaRPr>
          </a:p>
        </p:txBody>
      </p:sp>
      <p:sp>
        <p:nvSpPr>
          <p:cNvPr id="2" name="Title 1"/>
          <p:cNvSpPr>
            <a:spLocks noGrp="1"/>
          </p:cNvSpPr>
          <p:nvPr>
            <p:ph type="title"/>
          </p:nvPr>
        </p:nvSpPr>
        <p:spPr>
          <a:xfrm>
            <a:off x="838200" y="428980"/>
            <a:ext cx="10515600" cy="1136473"/>
          </a:xfrm>
        </p:spPr>
        <p:txBody>
          <a:bodyPr>
            <a:normAutofit/>
          </a:bodyPr>
          <a:lstStyle/>
          <a:p>
            <a:pPr algn="ctr"/>
            <a:r>
              <a:rPr lang="ka-GE" sz="2400" dirty="0" smtClean="0">
                <a:effectLst/>
                <a:latin typeface="Sylfaen" panose="010A0502050306030303" pitchFamily="18" charset="0"/>
              </a:rPr>
              <a:t>დასკვნა</a:t>
            </a:r>
            <a:endParaRPr lang="en-US" sz="2400" dirty="0" smtClean="0">
              <a:effectLst/>
              <a:latin typeface="Sylfaen" panose="010A0502050306030303" pitchFamily="18" charset="0"/>
            </a:endParaRPr>
          </a:p>
        </p:txBody>
      </p:sp>
    </p:spTree>
    <p:extLst>
      <p:ext uri="{BB962C8B-B14F-4D97-AF65-F5344CB8AC3E}">
        <p14:creationId xmlns:p14="http://schemas.microsoft.com/office/powerpoint/2010/main" xmlns="" val="270298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7104" y="1606560"/>
            <a:ext cx="8405870" cy="4422423"/>
          </a:xfrm>
        </p:spPr>
        <p:txBody>
          <a:bodyPr>
            <a:normAutofit/>
          </a:bodyPr>
          <a:lstStyle/>
          <a:p>
            <a:pPr marL="0" indent="0">
              <a:buNone/>
            </a:pPr>
            <a:endParaRPr lang="ka-GE" sz="2000" dirty="0" smtClean="0"/>
          </a:p>
          <a:p>
            <a:pPr marL="0" indent="0">
              <a:buNone/>
            </a:pPr>
            <a:r>
              <a:rPr lang="ka-GE" sz="1600" dirty="0"/>
              <a:t>სამაგისტრო ნაშრომი შეეხება დღესდღეობით ისეთ აქტუალურ პრობლემას, როგორიცაა განსაკუთრებით დიდი რაოდენობის არასტრუქტურირებული ინფორმაციის შენახვა და დამუშავება. თუ როგორი რთულია და რიგ შემთხვევაში შეუძლებელია რელაციური მიდგომით ესეთი მოცულობის ინფორმაციის მართვა. ჩვენ განვიხილავთ </a:t>
            </a:r>
            <a:r>
              <a:rPr lang="en-US" sz="1600" dirty="0" err="1"/>
              <a:t>NoSql</a:t>
            </a:r>
            <a:r>
              <a:rPr lang="en-US" sz="1600" dirty="0"/>
              <a:t> </a:t>
            </a:r>
            <a:r>
              <a:rPr lang="ka-GE" sz="1600" dirty="0"/>
              <a:t>მიდგომას და გადაწყვეტილებებს არსებული პრობლემის აღმოსაფხვრელად</a:t>
            </a:r>
            <a:r>
              <a:rPr lang="ka-GE" sz="2000" dirty="0"/>
              <a:t>. </a:t>
            </a:r>
            <a:endParaRPr lang="en-US" sz="2000" dirty="0"/>
          </a:p>
        </p:txBody>
      </p:sp>
      <p:sp>
        <p:nvSpPr>
          <p:cNvPr id="2" name="Title 1"/>
          <p:cNvSpPr>
            <a:spLocks noGrp="1"/>
          </p:cNvSpPr>
          <p:nvPr>
            <p:ph type="title"/>
          </p:nvPr>
        </p:nvSpPr>
        <p:spPr>
          <a:xfrm>
            <a:off x="838200" y="721448"/>
            <a:ext cx="10515600" cy="670936"/>
          </a:xfrm>
        </p:spPr>
        <p:txBody>
          <a:bodyPr>
            <a:normAutofit/>
          </a:bodyPr>
          <a:lstStyle/>
          <a:p>
            <a:pPr algn="ctr"/>
            <a:r>
              <a:rPr lang="ka-GE" sz="2400" b="1" dirty="0" smtClean="0">
                <a:effectLst/>
                <a:latin typeface="Sylfaen" panose="010A0502050306030303" pitchFamily="18" charset="0"/>
              </a:rPr>
              <a:t>ანოტაცია</a:t>
            </a:r>
            <a:endParaRPr lang="en-US" sz="2400" b="1" dirty="0">
              <a:effectLst/>
              <a:latin typeface="Sylfaen" panose="010A0502050306030303" pitchFamily="18" charset="0"/>
            </a:endParaRPr>
          </a:p>
        </p:txBody>
      </p:sp>
    </p:spTree>
    <p:extLst>
      <p:ext uri="{BB962C8B-B14F-4D97-AF65-F5344CB8AC3E}">
        <p14:creationId xmlns:p14="http://schemas.microsoft.com/office/powerpoint/2010/main" xmlns="" val="4212830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ka-GE" sz="1600" dirty="0"/>
              <a:t>არ აქვს მკაცრად განსაზღვრული შეზღუდვები </a:t>
            </a:r>
            <a:r>
              <a:rPr lang="ka-GE" sz="1600" dirty="0" smtClean="0"/>
              <a:t>და სქემა</a:t>
            </a:r>
            <a:endParaRPr lang="ka-GE" sz="1600" dirty="0"/>
          </a:p>
          <a:p>
            <a:r>
              <a:rPr lang="ka-GE" sz="1600" dirty="0"/>
              <a:t>მონაცემების წამოღების </a:t>
            </a:r>
            <a:r>
              <a:rPr lang="ka-GE" sz="1600" dirty="0" smtClean="0"/>
              <a:t>არადეკლარირებული მეთოდი </a:t>
            </a:r>
          </a:p>
          <a:p>
            <a:r>
              <a:rPr lang="ka-GE" sz="1600" dirty="0" smtClean="0"/>
              <a:t>არასტრუქტურირებული და წინასწარ განუსაზღვრელი მონაცემები</a:t>
            </a:r>
            <a:endParaRPr lang="ka-GE" sz="1600" dirty="0"/>
          </a:p>
          <a:p>
            <a:r>
              <a:rPr lang="ka-GE" sz="1600" dirty="0"/>
              <a:t>შექმნილია დიდი რაოდენობის მონაცემების სწრაფად ჩაწერა/წაკითხვისთვის. აქვს </a:t>
            </a:r>
            <a:r>
              <a:rPr lang="en-US" sz="1600" dirty="0"/>
              <a:t>“Horizontal scale”_</a:t>
            </a:r>
            <a:r>
              <a:rPr lang="ka-GE" sz="1600" dirty="0"/>
              <a:t>ი.</a:t>
            </a:r>
          </a:p>
          <a:p>
            <a:r>
              <a:rPr lang="ka-GE" sz="1600" dirty="0"/>
              <a:t>მონაცემი ინახება სხვადასხვა სახით - დოკუმენტის , გასაღები მნიშვნელობის, გრაფის მეშვეობით.</a:t>
            </a:r>
          </a:p>
          <a:p>
            <a:r>
              <a:rPr lang="ka-GE" sz="1600" dirty="0"/>
              <a:t>მოიცავს მონაცემთა ბაზების ერთმანეთისგან განსხვავებულ მრავალ ტექნოლოგიას. </a:t>
            </a:r>
            <a:endParaRPr lang="ka-GE" sz="1600" dirty="0" smtClean="0"/>
          </a:p>
          <a:p>
            <a:endParaRPr lang="ka-GE" sz="1600" dirty="0"/>
          </a:p>
        </p:txBody>
      </p:sp>
      <p:sp>
        <p:nvSpPr>
          <p:cNvPr id="2" name="Title 1"/>
          <p:cNvSpPr>
            <a:spLocks noGrp="1"/>
          </p:cNvSpPr>
          <p:nvPr>
            <p:ph type="title"/>
          </p:nvPr>
        </p:nvSpPr>
        <p:spPr/>
        <p:txBody>
          <a:bodyPr>
            <a:normAutofit/>
          </a:bodyPr>
          <a:lstStyle/>
          <a:p>
            <a:pPr algn="ctr"/>
            <a:r>
              <a:rPr lang="en-US" sz="2400" dirty="0" err="1" smtClean="0">
                <a:effectLst/>
                <a:latin typeface="Sylfaen" panose="010A0502050306030303" pitchFamily="18" charset="0"/>
              </a:rPr>
              <a:t>NoSQL</a:t>
            </a:r>
            <a:endParaRPr lang="en-US" sz="2400" dirty="0" smtClean="0">
              <a:effectLst/>
              <a:latin typeface="Sylfaen" panose="010A0502050306030303"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6473"/>
            <a:ext cx="10515600" cy="5305270"/>
          </a:xfrm>
        </p:spPr>
        <p:txBody>
          <a:bodyPr>
            <a:normAutofit/>
          </a:bodyPr>
          <a:lstStyle/>
          <a:p>
            <a:pPr marL="0" indent="0">
              <a:buNone/>
            </a:pPr>
            <a:r>
              <a:rPr lang="ka-GE" sz="1400" dirty="0" smtClean="0"/>
              <a:t>            </a:t>
            </a:r>
            <a:endParaRPr lang="en-US" sz="1400" dirty="0"/>
          </a:p>
          <a:p>
            <a:pPr marL="0" indent="0">
              <a:buNone/>
            </a:pPr>
            <a:endParaRPr lang="ka-GE" sz="1400" dirty="0" smtClean="0"/>
          </a:p>
        </p:txBody>
      </p:sp>
      <p:sp>
        <p:nvSpPr>
          <p:cNvPr id="2" name="Title 1"/>
          <p:cNvSpPr>
            <a:spLocks noGrp="1"/>
          </p:cNvSpPr>
          <p:nvPr>
            <p:ph type="title"/>
          </p:nvPr>
        </p:nvSpPr>
        <p:spPr>
          <a:xfrm>
            <a:off x="838200" y="471455"/>
            <a:ext cx="10515600" cy="665018"/>
          </a:xfrm>
        </p:spPr>
        <p:txBody>
          <a:bodyPr>
            <a:normAutofit/>
          </a:bodyPr>
          <a:lstStyle/>
          <a:p>
            <a:pPr algn="ctr"/>
            <a:r>
              <a:rPr lang="ka-GE" sz="2400" dirty="0" smtClean="0">
                <a:effectLst/>
                <a:latin typeface="Sylfaen" panose="010A0502050306030303" pitchFamily="18" charset="0"/>
              </a:rPr>
              <a:t>არასტრუქტურირებული</a:t>
            </a:r>
            <a:r>
              <a:rPr lang="ka-GE" sz="2400" dirty="0">
                <a:effectLst/>
                <a:latin typeface="Sylfaen" panose="010A0502050306030303" pitchFamily="18" charset="0"/>
              </a:rPr>
              <a:t> მონაცემები</a:t>
            </a:r>
            <a:endParaRPr lang="en-US" sz="2400" dirty="0">
              <a:effectLst/>
              <a:latin typeface="Sylfaen" panose="010A0502050306030303" pitchFamily="18" charset="0"/>
            </a:endParaRPr>
          </a:p>
        </p:txBody>
      </p:sp>
      <p:sp>
        <p:nvSpPr>
          <p:cNvPr id="4" name="Rectangle 3"/>
          <p:cNvSpPr/>
          <p:nvPr/>
        </p:nvSpPr>
        <p:spPr>
          <a:xfrm>
            <a:off x="1150260" y="1713999"/>
            <a:ext cx="8203059" cy="2554545"/>
          </a:xfrm>
          <a:prstGeom prst="rect">
            <a:avLst/>
          </a:prstGeom>
        </p:spPr>
        <p:txBody>
          <a:bodyPr wrap="square">
            <a:spAutoFit/>
          </a:bodyPr>
          <a:lstStyle/>
          <a:p>
            <a:r>
              <a:rPr lang="ka-GE" sz="1600" dirty="0"/>
              <a:t>არა სტრუქტურირებული ან ნახევრად სტრუქტურირებული მონაცემები</a:t>
            </a:r>
            <a:r>
              <a:rPr lang="en-US" sz="1600" dirty="0"/>
              <a:t>, </a:t>
            </a:r>
            <a:r>
              <a:rPr lang="ka-GE" sz="1600" dirty="0"/>
              <a:t>წარმოადგენს ინფორმაციას რომელიც არ არის </a:t>
            </a:r>
            <a:r>
              <a:rPr lang="ka-GE" sz="1600" dirty="0" smtClean="0"/>
              <a:t>, ან </a:t>
            </a:r>
            <a:r>
              <a:rPr lang="ka-GE" sz="1600" dirty="0"/>
              <a:t>ნაწილობრივ არის სტრუქტურული რელაციური მოდელისთვის.</a:t>
            </a:r>
          </a:p>
          <a:p>
            <a:endParaRPr lang="ka-GE" sz="1600" dirty="0"/>
          </a:p>
          <a:p>
            <a:endParaRPr lang="ka-GE" sz="1600" dirty="0"/>
          </a:p>
          <a:p>
            <a:r>
              <a:rPr lang="ka-GE" sz="1600" dirty="0"/>
              <a:t>მისი თვისებებია :</a:t>
            </a:r>
          </a:p>
          <a:p>
            <a:endParaRPr lang="en-US" sz="1600" dirty="0"/>
          </a:p>
          <a:p>
            <a:pPr marL="800100" lvl="1" indent="-342900">
              <a:buFont typeface="+mj-lt"/>
              <a:buAutoNum type="arabicParenR"/>
            </a:pPr>
            <a:r>
              <a:rPr lang="ka-GE" sz="1600" dirty="0"/>
              <a:t>არაფიქსირებული სქემა</a:t>
            </a:r>
            <a:endParaRPr lang="en-US" sz="1600" dirty="0"/>
          </a:p>
          <a:p>
            <a:pPr marL="800100" lvl="1" indent="-342900">
              <a:buFont typeface="+mj-lt"/>
              <a:buAutoNum type="arabicParenR"/>
            </a:pPr>
            <a:r>
              <a:rPr lang="ka-GE" sz="1600" dirty="0" smtClean="0"/>
              <a:t>წინასწარ განუსაზღვრელი </a:t>
            </a:r>
            <a:r>
              <a:rPr lang="ka-GE" sz="1600" dirty="0" smtClean="0"/>
              <a:t>სტრუქტურა</a:t>
            </a:r>
            <a:endParaRPr lang="en-US" sz="1600" dirty="0"/>
          </a:p>
          <a:p>
            <a:pPr marL="800100" lvl="1" indent="-342900">
              <a:buFont typeface="+mj-lt"/>
              <a:buAutoNum type="arabicParenR"/>
            </a:pPr>
            <a:r>
              <a:rPr lang="ka-GE" sz="1600" dirty="0" smtClean="0"/>
              <a:t>ჩადგმულობა</a:t>
            </a:r>
            <a:endParaRPr lang="en-US" sz="1600" dirty="0"/>
          </a:p>
        </p:txBody>
      </p:sp>
    </p:spTree>
    <p:extLst>
      <p:ext uri="{BB962C8B-B14F-4D97-AF65-F5344CB8AC3E}">
        <p14:creationId xmlns:p14="http://schemas.microsoft.com/office/powerpoint/2010/main" xmlns="" val="3998623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371" y="1185339"/>
            <a:ext cx="10515600" cy="4249882"/>
          </a:xfrm>
        </p:spPr>
        <p:txBody>
          <a:bodyPr>
            <a:normAutofit/>
          </a:bodyPr>
          <a:lstStyle/>
          <a:p>
            <a:pPr marL="0" indent="0">
              <a:buNone/>
            </a:pPr>
            <a:r>
              <a:rPr lang="ka-GE" sz="1600" dirty="0" smtClean="0"/>
              <a:t>სტატისტიკა </a:t>
            </a:r>
            <a:r>
              <a:rPr lang="ka-GE" sz="1600" dirty="0" smtClean="0"/>
              <a:t>თუ როგორ იზრდება არასტრუქტურირებული მონაცემების რაოდენობა</a:t>
            </a:r>
          </a:p>
        </p:txBody>
      </p:sp>
      <p:pic>
        <p:nvPicPr>
          <p:cNvPr id="4" name="Picture 3"/>
          <p:cNvPicPr/>
          <p:nvPr/>
        </p:nvPicPr>
        <p:blipFill>
          <a:blip r:embed="rId2" cstate="print"/>
          <a:srcRect/>
          <a:stretch>
            <a:fillRect/>
          </a:stretch>
        </p:blipFill>
        <p:spPr bwMode="auto">
          <a:xfrm>
            <a:off x="2081825" y="2021406"/>
            <a:ext cx="6859281" cy="3381866"/>
          </a:xfrm>
          <a:prstGeom prst="rect">
            <a:avLst/>
          </a:prstGeom>
          <a:noFill/>
          <a:ln w="9525">
            <a:noFill/>
            <a:miter lim="800000"/>
            <a:headEnd/>
            <a:tailEnd/>
          </a:ln>
        </p:spPr>
      </p:pic>
    </p:spTree>
    <p:extLst>
      <p:ext uri="{BB962C8B-B14F-4D97-AF65-F5344CB8AC3E}">
        <p14:creationId xmlns:p14="http://schemas.microsoft.com/office/powerpoint/2010/main" xmlns="" val="1789965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12207"/>
            <a:ext cx="9383973" cy="3804356"/>
          </a:xfrm>
        </p:spPr>
        <p:txBody>
          <a:bodyPr>
            <a:normAutofit/>
          </a:bodyPr>
          <a:lstStyle/>
          <a:p>
            <a:r>
              <a:rPr lang="en-US" sz="1600" dirty="0"/>
              <a:t>MongoDB  (</a:t>
            </a:r>
            <a:r>
              <a:rPr lang="ka-GE" sz="1600" dirty="0"/>
              <a:t>დოკუმენტზე ორიეტირებული</a:t>
            </a:r>
            <a:r>
              <a:rPr lang="en-US" sz="1600" dirty="0"/>
              <a:t>)</a:t>
            </a:r>
          </a:p>
          <a:p>
            <a:r>
              <a:rPr lang="en-US" sz="1600" dirty="0" err="1"/>
              <a:t>Redis</a:t>
            </a:r>
            <a:r>
              <a:rPr lang="en-US" sz="1600" dirty="0"/>
              <a:t>  (</a:t>
            </a:r>
            <a:r>
              <a:rPr lang="ka-GE" sz="1600" dirty="0"/>
              <a:t>გასაღები-მნიშვნელობა</a:t>
            </a:r>
            <a:r>
              <a:rPr lang="en-US" sz="1600" dirty="0"/>
              <a:t>)</a:t>
            </a:r>
          </a:p>
          <a:p>
            <a:r>
              <a:rPr lang="en-US" sz="1600" dirty="0"/>
              <a:t>Cassandra (</a:t>
            </a:r>
            <a:r>
              <a:rPr lang="ka-GE" sz="1600" dirty="0"/>
              <a:t>გასაღები-მნიშვნელობა</a:t>
            </a:r>
            <a:r>
              <a:rPr lang="en-US" sz="1600" dirty="0"/>
              <a:t>)</a:t>
            </a:r>
          </a:p>
          <a:p>
            <a:r>
              <a:rPr lang="en-US" sz="1600" dirty="0" err="1"/>
              <a:t>CouchDB</a:t>
            </a:r>
            <a:r>
              <a:rPr lang="en-US" sz="1600" dirty="0"/>
              <a:t> (</a:t>
            </a:r>
            <a:r>
              <a:rPr lang="ka-GE" sz="1600" dirty="0"/>
              <a:t>დოკუმენტზე ორიეტირებული</a:t>
            </a:r>
            <a:r>
              <a:rPr lang="en-US" sz="1600" dirty="0"/>
              <a:t>)</a:t>
            </a:r>
          </a:p>
          <a:p>
            <a:r>
              <a:rPr lang="en-US" sz="1600" dirty="0"/>
              <a:t>Neo4j (</a:t>
            </a:r>
            <a:r>
              <a:rPr lang="ka-GE" sz="1600" dirty="0"/>
              <a:t>გრაფზე ორიეტირებული</a:t>
            </a:r>
            <a:r>
              <a:rPr lang="en-US" sz="1600" dirty="0"/>
              <a:t>)</a:t>
            </a:r>
          </a:p>
          <a:p>
            <a:pPr marL="0" indent="0">
              <a:buNone/>
            </a:pPr>
            <a:endParaRPr lang="en-US" sz="1600" dirty="0"/>
          </a:p>
          <a:p>
            <a:pPr marL="0" indent="0">
              <a:buNone/>
            </a:pPr>
            <a:r>
              <a:rPr lang="ka-GE" sz="1600" dirty="0"/>
              <a:t>პრეზენტაციაში განვიხილავთ ყველაზე პოპულარული არარელაციური ბაზის </a:t>
            </a:r>
            <a:r>
              <a:rPr lang="en-US" sz="1600" dirty="0" err="1"/>
              <a:t>MongoDB</a:t>
            </a:r>
            <a:r>
              <a:rPr lang="ka-GE" sz="1600" dirty="0"/>
              <a:t>-ის მაგალითზე</a:t>
            </a:r>
            <a:r>
              <a:rPr lang="ka-GE" sz="1400" dirty="0"/>
              <a:t>.</a:t>
            </a:r>
          </a:p>
        </p:txBody>
      </p:sp>
      <p:sp>
        <p:nvSpPr>
          <p:cNvPr id="2" name="Title 1"/>
          <p:cNvSpPr>
            <a:spLocks noGrp="1"/>
          </p:cNvSpPr>
          <p:nvPr>
            <p:ph type="title"/>
          </p:nvPr>
        </p:nvSpPr>
        <p:spPr>
          <a:xfrm>
            <a:off x="838200" y="575736"/>
            <a:ext cx="9383973" cy="1136473"/>
          </a:xfrm>
        </p:spPr>
        <p:txBody>
          <a:bodyPr>
            <a:normAutofit/>
          </a:bodyPr>
          <a:lstStyle/>
          <a:p>
            <a:pPr algn="ctr"/>
            <a:r>
              <a:rPr lang="en-US" sz="2400" dirty="0" err="1" smtClean="0">
                <a:effectLst/>
                <a:latin typeface="Sylfaen" panose="010A0502050306030303" pitchFamily="18" charset="0"/>
              </a:rPr>
              <a:t>არარელაციური</a:t>
            </a:r>
            <a:r>
              <a:rPr lang="en-US" sz="2400" dirty="0" smtClean="0">
                <a:effectLst/>
                <a:latin typeface="Sylfaen" panose="010A0502050306030303" pitchFamily="18" charset="0"/>
              </a:rPr>
              <a:t> </a:t>
            </a:r>
            <a:r>
              <a:rPr lang="en-US" sz="2400" dirty="0" err="1" smtClean="0">
                <a:effectLst/>
                <a:latin typeface="Sylfaen" panose="010A0502050306030303" pitchFamily="18" charset="0"/>
              </a:rPr>
              <a:t>მოდელი</a:t>
            </a:r>
            <a:r>
              <a:rPr lang="ka-GE" sz="2400" dirty="0" smtClean="0">
                <a:effectLst/>
                <a:latin typeface="Sylfaen" panose="010A0502050306030303" pitchFamily="18" charset="0"/>
              </a:rPr>
              <a:t>ს მქონე პოპულარული ბაზები</a:t>
            </a:r>
            <a:r>
              <a:rPr lang="ka-GE" sz="2400" b="1" dirty="0" smtClean="0"/>
              <a:t/>
            </a:r>
            <a:br>
              <a:rPr lang="ka-GE" sz="2400" b="1" dirty="0" smtClean="0"/>
            </a:br>
            <a:endParaRPr lang="en-US" sz="2400" dirty="0">
              <a:latin typeface="Sylfaen" panose="010A0502050306030303" pitchFamily="18" charset="0"/>
            </a:endParaRPr>
          </a:p>
        </p:txBody>
      </p:sp>
    </p:spTree>
    <p:extLst>
      <p:ext uri="{BB962C8B-B14F-4D97-AF65-F5344CB8AC3E}">
        <p14:creationId xmlns:p14="http://schemas.microsoft.com/office/powerpoint/2010/main" xmlns="" val="1578994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94063"/>
            <a:ext cx="8946541" cy="5554338"/>
          </a:xfrm>
        </p:spPr>
        <p:txBody>
          <a:bodyPr>
            <a:normAutofit/>
          </a:bodyPr>
          <a:lstStyle/>
          <a:p>
            <a:pPr marL="0" indent="0">
              <a:buNone/>
            </a:pPr>
            <a:r>
              <a:rPr lang="en-US" sz="1600" dirty="0" smtClean="0"/>
              <a:t>MongoDB </a:t>
            </a:r>
            <a:r>
              <a:rPr lang="ka-GE" sz="1600" dirty="0" smtClean="0"/>
              <a:t>მონაცემებს ინახავს დოკუმენტის სახით</a:t>
            </a:r>
            <a:r>
              <a:rPr lang="en-US" sz="1600" dirty="0" smtClean="0"/>
              <a:t>,</a:t>
            </a:r>
            <a:r>
              <a:rPr lang="en-US" sz="1600" dirty="0"/>
              <a:t> </a:t>
            </a:r>
            <a:r>
              <a:rPr lang="en-US" sz="1600" dirty="0" err="1"/>
              <a:t>json</a:t>
            </a:r>
            <a:r>
              <a:rPr lang="en-US" sz="1600" dirty="0"/>
              <a:t> </a:t>
            </a:r>
            <a:r>
              <a:rPr lang="ka-GE" sz="1600" dirty="0" smtClean="0"/>
              <a:t>ობიქტის მეშვეობით.</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24" name="Rectangle 23"/>
          <p:cNvSpPr/>
          <p:nvPr/>
        </p:nvSpPr>
        <p:spPr>
          <a:xfrm>
            <a:off x="1090669" y="1569768"/>
            <a:ext cx="9132984"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buClr>
                <a:srgbClr val="7030A0"/>
              </a:buClr>
              <a:buSzPct val="25000"/>
            </a:pPr>
            <a:r>
              <a:rPr lang="en-US" b="1" dirty="0" smtClean="0">
                <a:solidFill>
                  <a:srgbClr val="7030A0"/>
                </a:solidFill>
                <a:latin typeface="Calibri"/>
                <a:ea typeface="Calibri"/>
                <a:cs typeface="Calibri"/>
                <a:sym typeface="Calibri"/>
              </a:rPr>
              <a:t>JSON (</a:t>
            </a:r>
            <a:r>
              <a:rPr lang="en-US" b="1" dirty="0" smtClean="0">
                <a:solidFill>
                  <a:srgbClr val="7030A0"/>
                </a:solidFill>
                <a:latin typeface="Calibri"/>
                <a:ea typeface="Calibri"/>
                <a:cs typeface="Calibri"/>
              </a:rPr>
              <a:t>JavaScript Object Notation)</a:t>
            </a:r>
            <a:endParaRPr lang="en-US" b="1" dirty="0">
              <a:solidFill>
                <a:srgbClr val="7030A0"/>
              </a:solidFill>
              <a:latin typeface="Calibri"/>
              <a:ea typeface="Calibri"/>
              <a:cs typeface="Calibri"/>
              <a:sym typeface="Calibri"/>
            </a:endParaRPr>
          </a:p>
        </p:txBody>
      </p:sp>
      <p:grpSp>
        <p:nvGrpSpPr>
          <p:cNvPr id="25" name="Group 24"/>
          <p:cNvGrpSpPr/>
          <p:nvPr/>
        </p:nvGrpSpPr>
        <p:grpSpPr>
          <a:xfrm>
            <a:off x="1332767" y="2341381"/>
            <a:ext cx="7646076" cy="1469661"/>
            <a:chOff x="238292" y="1498720"/>
            <a:chExt cx="7794716" cy="1498231"/>
          </a:xfrm>
        </p:grpSpPr>
        <p:grpSp>
          <p:nvGrpSpPr>
            <p:cNvPr id="26" name="Group 32"/>
            <p:cNvGrpSpPr/>
            <p:nvPr/>
          </p:nvGrpSpPr>
          <p:grpSpPr>
            <a:xfrm>
              <a:off x="827584" y="1698775"/>
              <a:ext cx="7205424" cy="1298176"/>
              <a:chOff x="827584" y="1698775"/>
              <a:chExt cx="7205424" cy="1298176"/>
            </a:xfrm>
          </p:grpSpPr>
          <p:sp>
            <p:nvSpPr>
              <p:cNvPr id="28" name="Rounded Rectangle 27"/>
              <p:cNvSpPr/>
              <p:nvPr/>
            </p:nvSpPr>
            <p:spPr>
              <a:xfrm>
                <a:off x="2267744" y="2204863"/>
                <a:ext cx="4320480" cy="576063"/>
              </a:xfrm>
              <a:prstGeom prst="round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827584" y="2204864"/>
                <a:ext cx="7200800"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0" name="Rounded Rectangle 14"/>
              <p:cNvSpPr/>
              <p:nvPr/>
            </p:nvSpPr>
            <p:spPr>
              <a:xfrm>
                <a:off x="1966604" y="1698775"/>
                <a:ext cx="4960563" cy="506089"/>
              </a:xfrm>
              <a:custGeom>
                <a:avLst/>
                <a:gdLst>
                  <a:gd name="connsiteX0" fmla="*/ 0 w 4752528"/>
                  <a:gd name="connsiteY0" fmla="*/ 102013 h 612068"/>
                  <a:gd name="connsiteX1" fmla="*/ 102013 w 4752528"/>
                  <a:gd name="connsiteY1" fmla="*/ 0 h 612068"/>
                  <a:gd name="connsiteX2" fmla="*/ 4650515 w 4752528"/>
                  <a:gd name="connsiteY2" fmla="*/ 0 h 612068"/>
                  <a:gd name="connsiteX3" fmla="*/ 4752528 w 4752528"/>
                  <a:gd name="connsiteY3" fmla="*/ 102013 h 612068"/>
                  <a:gd name="connsiteX4" fmla="*/ 4752528 w 4752528"/>
                  <a:gd name="connsiteY4" fmla="*/ 510055 h 612068"/>
                  <a:gd name="connsiteX5" fmla="*/ 4650515 w 4752528"/>
                  <a:gd name="connsiteY5" fmla="*/ 612068 h 612068"/>
                  <a:gd name="connsiteX6" fmla="*/ 102013 w 4752528"/>
                  <a:gd name="connsiteY6" fmla="*/ 612068 h 612068"/>
                  <a:gd name="connsiteX7" fmla="*/ 0 w 4752528"/>
                  <a:gd name="connsiteY7" fmla="*/ 510055 h 612068"/>
                  <a:gd name="connsiteX8" fmla="*/ 0 w 4752528"/>
                  <a:gd name="connsiteY8" fmla="*/ 102013 h 612068"/>
                  <a:gd name="connsiteX0" fmla="*/ 85116 w 4837644"/>
                  <a:gd name="connsiteY0" fmla="*/ 102013 h 612068"/>
                  <a:gd name="connsiteX1" fmla="*/ 187129 w 4837644"/>
                  <a:gd name="connsiteY1" fmla="*/ 0 h 612068"/>
                  <a:gd name="connsiteX2" fmla="*/ 4735631 w 4837644"/>
                  <a:gd name="connsiteY2" fmla="*/ 0 h 612068"/>
                  <a:gd name="connsiteX3" fmla="*/ 4837644 w 4837644"/>
                  <a:gd name="connsiteY3" fmla="*/ 102013 h 612068"/>
                  <a:gd name="connsiteX4" fmla="*/ 4837644 w 4837644"/>
                  <a:gd name="connsiteY4" fmla="*/ 510055 h 612068"/>
                  <a:gd name="connsiteX5" fmla="*/ 4735631 w 4837644"/>
                  <a:gd name="connsiteY5" fmla="*/ 612068 h 612068"/>
                  <a:gd name="connsiteX6" fmla="*/ 14409 w 4837644"/>
                  <a:gd name="connsiteY6" fmla="*/ 601908 h 612068"/>
                  <a:gd name="connsiteX7" fmla="*/ 85116 w 4837644"/>
                  <a:gd name="connsiteY7" fmla="*/ 510055 h 612068"/>
                  <a:gd name="connsiteX8" fmla="*/ 85116 w 4837644"/>
                  <a:gd name="connsiteY8" fmla="*/ 102013 h 612068"/>
                  <a:gd name="connsiteX0" fmla="*/ 85116 w 4960563"/>
                  <a:gd name="connsiteY0" fmla="*/ 102013 h 612068"/>
                  <a:gd name="connsiteX1" fmla="*/ 187129 w 4960563"/>
                  <a:gd name="connsiteY1" fmla="*/ 0 h 612068"/>
                  <a:gd name="connsiteX2" fmla="*/ 4735631 w 4960563"/>
                  <a:gd name="connsiteY2" fmla="*/ 0 h 612068"/>
                  <a:gd name="connsiteX3" fmla="*/ 4837644 w 4960563"/>
                  <a:gd name="connsiteY3" fmla="*/ 102013 h 612068"/>
                  <a:gd name="connsiteX4" fmla="*/ 4837644 w 4960563"/>
                  <a:gd name="connsiteY4" fmla="*/ 510055 h 612068"/>
                  <a:gd name="connsiteX5" fmla="*/ 4948991 w 4960563"/>
                  <a:gd name="connsiteY5" fmla="*/ 612068 h 612068"/>
                  <a:gd name="connsiteX6" fmla="*/ 14409 w 4960563"/>
                  <a:gd name="connsiteY6" fmla="*/ 601908 h 612068"/>
                  <a:gd name="connsiteX7" fmla="*/ 85116 w 4960563"/>
                  <a:gd name="connsiteY7" fmla="*/ 510055 h 612068"/>
                  <a:gd name="connsiteX8" fmla="*/ 85116 w 4960563"/>
                  <a:gd name="connsiteY8" fmla="*/ 102013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60563" h="612068">
                    <a:moveTo>
                      <a:pt x="85116" y="102013"/>
                    </a:moveTo>
                    <a:cubicBezTo>
                      <a:pt x="85116" y="45673"/>
                      <a:pt x="130789" y="0"/>
                      <a:pt x="187129" y="0"/>
                    </a:cubicBezTo>
                    <a:lnTo>
                      <a:pt x="4735631" y="0"/>
                    </a:lnTo>
                    <a:cubicBezTo>
                      <a:pt x="4791971" y="0"/>
                      <a:pt x="4837644" y="45673"/>
                      <a:pt x="4837644" y="102013"/>
                    </a:cubicBezTo>
                    <a:lnTo>
                      <a:pt x="4837644" y="510055"/>
                    </a:lnTo>
                    <a:cubicBezTo>
                      <a:pt x="4837644" y="566395"/>
                      <a:pt x="5005331" y="612068"/>
                      <a:pt x="4948991" y="612068"/>
                    </a:cubicBezTo>
                    <a:lnTo>
                      <a:pt x="14409" y="601908"/>
                    </a:lnTo>
                    <a:cubicBezTo>
                      <a:pt x="-41931" y="601908"/>
                      <a:pt x="85116" y="566395"/>
                      <a:pt x="85116" y="510055"/>
                    </a:cubicBezTo>
                    <a:lnTo>
                      <a:pt x="85116" y="102013"/>
                    </a:lnTo>
                    <a:close/>
                  </a:path>
                </a:pathLst>
              </a:cu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115616" y="1988840"/>
                <a:ext cx="504056" cy="432048"/>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223628" y="1959224"/>
                <a:ext cx="288033" cy="470640"/>
              </a:xfrm>
              <a:prstGeom prst="rect">
                <a:avLst/>
              </a:prstGeom>
              <a:noFill/>
            </p:spPr>
            <p:txBody>
              <a:bodyPr wrap="square" rtlCol="0">
                <a:spAutoFit/>
              </a:bodyPr>
              <a:lstStyle/>
              <a:p>
                <a:r>
                  <a:rPr lang="en-US" sz="2400" b="1" dirty="0" smtClean="0">
                    <a:solidFill>
                      <a:schemeClr val="tx1"/>
                    </a:solidFill>
                  </a:rPr>
                  <a:t>{</a:t>
                </a:r>
                <a:endParaRPr lang="en-US" sz="2400" b="1" dirty="0">
                  <a:solidFill>
                    <a:schemeClr val="tx1"/>
                  </a:solidFill>
                </a:endParaRPr>
              </a:p>
            </p:txBody>
          </p:sp>
          <p:sp>
            <p:nvSpPr>
              <p:cNvPr id="33" name="Oval 32"/>
              <p:cNvSpPr/>
              <p:nvPr/>
            </p:nvSpPr>
            <p:spPr>
              <a:xfrm>
                <a:off x="7236296" y="1988840"/>
                <a:ext cx="504056" cy="432048"/>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380312" y="1941920"/>
                <a:ext cx="288033" cy="470640"/>
              </a:xfrm>
              <a:prstGeom prst="rect">
                <a:avLst/>
              </a:prstGeom>
              <a:noFill/>
            </p:spPr>
            <p:txBody>
              <a:bodyPr wrap="square" rtlCol="0">
                <a:spAutoFit/>
              </a:bodyPr>
              <a:lstStyle/>
              <a:p>
                <a:r>
                  <a:rPr lang="en-US" sz="2400" b="1" dirty="0" smtClean="0">
                    <a:solidFill>
                      <a:schemeClr val="tx1"/>
                    </a:solidFill>
                  </a:rPr>
                  <a:t>}</a:t>
                </a:r>
                <a:endParaRPr lang="en-US" sz="2400" b="1" dirty="0">
                  <a:solidFill>
                    <a:schemeClr val="tx1"/>
                  </a:solidFill>
                </a:endParaRPr>
              </a:p>
            </p:txBody>
          </p:sp>
          <p:sp>
            <p:nvSpPr>
              <p:cNvPr id="35" name="Oval 34"/>
              <p:cNvSpPr/>
              <p:nvPr/>
            </p:nvSpPr>
            <p:spPr>
              <a:xfrm>
                <a:off x="4175956" y="1988840"/>
                <a:ext cx="504056" cy="432048"/>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4283968" y="1959224"/>
                <a:ext cx="288033" cy="470640"/>
              </a:xfrm>
              <a:prstGeom prst="rect">
                <a:avLst/>
              </a:prstGeom>
              <a:noFill/>
            </p:spPr>
            <p:txBody>
              <a:bodyPr wrap="square" rtlCol="0">
                <a:spAutoFit/>
              </a:bodyPr>
              <a:lstStyle/>
              <a:p>
                <a:r>
                  <a:rPr lang="en-US" sz="2400" b="1" dirty="0" smtClean="0">
                    <a:solidFill>
                      <a:schemeClr val="tx1"/>
                    </a:solidFill>
                  </a:rPr>
                  <a:t>:</a:t>
                </a:r>
                <a:endParaRPr lang="en-US" sz="2400" b="1" dirty="0">
                  <a:solidFill>
                    <a:schemeClr val="tx1"/>
                  </a:solidFill>
                </a:endParaRPr>
              </a:p>
            </p:txBody>
          </p:sp>
          <p:sp>
            <p:nvSpPr>
              <p:cNvPr id="37" name="Rectangle 36"/>
              <p:cNvSpPr/>
              <p:nvPr/>
            </p:nvSpPr>
            <p:spPr>
              <a:xfrm>
                <a:off x="2771800" y="1988840"/>
                <a:ext cx="936104" cy="4147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2771800" y="2030532"/>
                <a:ext cx="936104" cy="345135"/>
              </a:xfrm>
              <a:prstGeom prst="rect">
                <a:avLst/>
              </a:prstGeom>
              <a:noFill/>
            </p:spPr>
            <p:txBody>
              <a:bodyPr wrap="square" rtlCol="0">
                <a:spAutoFit/>
              </a:bodyPr>
              <a:lstStyle/>
              <a:p>
                <a:pPr algn="ctr"/>
                <a:r>
                  <a:rPr lang="en-US" sz="1600" b="1" i="1" dirty="0" smtClean="0"/>
                  <a:t>String</a:t>
                </a:r>
                <a:endParaRPr lang="en-US" sz="1600" b="1" i="1" dirty="0"/>
              </a:p>
            </p:txBody>
          </p:sp>
          <p:sp>
            <p:nvSpPr>
              <p:cNvPr id="39" name="Rectangle 38"/>
              <p:cNvSpPr/>
              <p:nvPr/>
            </p:nvSpPr>
            <p:spPr>
              <a:xfrm>
                <a:off x="5076056" y="1988840"/>
                <a:ext cx="936104" cy="4147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076056" y="2030532"/>
                <a:ext cx="936104" cy="345135"/>
              </a:xfrm>
              <a:prstGeom prst="rect">
                <a:avLst/>
              </a:prstGeom>
              <a:noFill/>
            </p:spPr>
            <p:txBody>
              <a:bodyPr wrap="square" rtlCol="0">
                <a:spAutoFit/>
              </a:bodyPr>
              <a:lstStyle/>
              <a:p>
                <a:pPr algn="ctr"/>
                <a:r>
                  <a:rPr lang="en-US" sz="1600" b="1" i="1" dirty="0" smtClean="0"/>
                  <a:t>Value</a:t>
                </a:r>
                <a:endParaRPr lang="en-US" sz="1600" b="1" i="1" dirty="0"/>
              </a:p>
            </p:txBody>
          </p:sp>
          <p:sp>
            <p:nvSpPr>
              <p:cNvPr id="41" name="Oval 40"/>
              <p:cNvSpPr/>
              <p:nvPr/>
            </p:nvSpPr>
            <p:spPr>
              <a:xfrm>
                <a:off x="4175956" y="2564903"/>
                <a:ext cx="504056" cy="432048"/>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4283968" y="2463279"/>
                <a:ext cx="288033" cy="470640"/>
              </a:xfrm>
              <a:prstGeom prst="rect">
                <a:avLst/>
              </a:prstGeom>
              <a:noFill/>
            </p:spPr>
            <p:txBody>
              <a:bodyPr wrap="square" rtlCol="0">
                <a:spAutoFit/>
              </a:bodyPr>
              <a:lstStyle/>
              <a:p>
                <a:r>
                  <a:rPr lang="en-US" sz="2400" b="1" dirty="0" smtClean="0">
                    <a:solidFill>
                      <a:schemeClr val="tx1"/>
                    </a:solidFill>
                  </a:rPr>
                  <a:t>,</a:t>
                </a:r>
                <a:endParaRPr lang="en-US" sz="2400" b="1" dirty="0">
                  <a:solidFill>
                    <a:schemeClr val="tx1"/>
                  </a:solidFill>
                </a:endParaRPr>
              </a:p>
            </p:txBody>
          </p:sp>
          <p:cxnSp>
            <p:nvCxnSpPr>
              <p:cNvPr id="43" name="Straight Connector 42"/>
              <p:cNvCxnSpPr/>
              <p:nvPr/>
            </p:nvCxnSpPr>
            <p:spPr>
              <a:xfrm>
                <a:off x="827584" y="2060848"/>
                <a:ext cx="0" cy="2973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33008" y="2041393"/>
                <a:ext cx="0" cy="2973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238292" y="1498720"/>
              <a:ext cx="1440160" cy="407888"/>
            </a:xfrm>
            <a:prstGeom prst="rect">
              <a:avLst/>
            </a:prstGeom>
            <a:noFill/>
          </p:spPr>
          <p:txBody>
            <a:bodyPr wrap="square" rtlCol="0">
              <a:spAutoFit/>
            </a:bodyPr>
            <a:lstStyle/>
            <a:p>
              <a:r>
                <a:rPr lang="en-US" sz="2000" b="1" dirty="0" smtClean="0"/>
                <a:t>Object</a:t>
              </a:r>
              <a:endParaRPr lang="en-US" sz="2000" b="1" dirty="0"/>
            </a:p>
          </p:txBody>
        </p:sp>
      </p:grpSp>
      <p:grpSp>
        <p:nvGrpSpPr>
          <p:cNvPr id="45" name="Group 44"/>
          <p:cNvGrpSpPr/>
          <p:nvPr/>
        </p:nvGrpSpPr>
        <p:grpSpPr>
          <a:xfrm>
            <a:off x="1369859" y="4286394"/>
            <a:ext cx="7646076" cy="1469661"/>
            <a:chOff x="604849" y="3111467"/>
            <a:chExt cx="7646076" cy="1469661"/>
          </a:xfrm>
        </p:grpSpPr>
        <p:sp>
          <p:nvSpPr>
            <p:cNvPr id="46" name="Rounded Rectangle 45"/>
            <p:cNvSpPr/>
            <p:nvPr/>
          </p:nvSpPr>
          <p:spPr>
            <a:xfrm>
              <a:off x="2595601" y="3804144"/>
              <a:ext cx="4238091" cy="565078"/>
            </a:xfrm>
            <a:prstGeom prst="round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a:off x="1182904" y="3804145"/>
              <a:ext cx="7063485"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8" name="Rounded Rectangle 14"/>
            <p:cNvSpPr/>
            <p:nvPr/>
          </p:nvSpPr>
          <p:spPr>
            <a:xfrm>
              <a:off x="2300204" y="3311521"/>
              <a:ext cx="4865968" cy="492623"/>
            </a:xfrm>
            <a:custGeom>
              <a:avLst/>
              <a:gdLst>
                <a:gd name="connsiteX0" fmla="*/ 0 w 4752528"/>
                <a:gd name="connsiteY0" fmla="*/ 102013 h 612068"/>
                <a:gd name="connsiteX1" fmla="*/ 102013 w 4752528"/>
                <a:gd name="connsiteY1" fmla="*/ 0 h 612068"/>
                <a:gd name="connsiteX2" fmla="*/ 4650515 w 4752528"/>
                <a:gd name="connsiteY2" fmla="*/ 0 h 612068"/>
                <a:gd name="connsiteX3" fmla="*/ 4752528 w 4752528"/>
                <a:gd name="connsiteY3" fmla="*/ 102013 h 612068"/>
                <a:gd name="connsiteX4" fmla="*/ 4752528 w 4752528"/>
                <a:gd name="connsiteY4" fmla="*/ 510055 h 612068"/>
                <a:gd name="connsiteX5" fmla="*/ 4650515 w 4752528"/>
                <a:gd name="connsiteY5" fmla="*/ 612068 h 612068"/>
                <a:gd name="connsiteX6" fmla="*/ 102013 w 4752528"/>
                <a:gd name="connsiteY6" fmla="*/ 612068 h 612068"/>
                <a:gd name="connsiteX7" fmla="*/ 0 w 4752528"/>
                <a:gd name="connsiteY7" fmla="*/ 510055 h 612068"/>
                <a:gd name="connsiteX8" fmla="*/ 0 w 4752528"/>
                <a:gd name="connsiteY8" fmla="*/ 102013 h 612068"/>
                <a:gd name="connsiteX0" fmla="*/ 85116 w 4837644"/>
                <a:gd name="connsiteY0" fmla="*/ 102013 h 612068"/>
                <a:gd name="connsiteX1" fmla="*/ 187129 w 4837644"/>
                <a:gd name="connsiteY1" fmla="*/ 0 h 612068"/>
                <a:gd name="connsiteX2" fmla="*/ 4735631 w 4837644"/>
                <a:gd name="connsiteY2" fmla="*/ 0 h 612068"/>
                <a:gd name="connsiteX3" fmla="*/ 4837644 w 4837644"/>
                <a:gd name="connsiteY3" fmla="*/ 102013 h 612068"/>
                <a:gd name="connsiteX4" fmla="*/ 4837644 w 4837644"/>
                <a:gd name="connsiteY4" fmla="*/ 510055 h 612068"/>
                <a:gd name="connsiteX5" fmla="*/ 4735631 w 4837644"/>
                <a:gd name="connsiteY5" fmla="*/ 612068 h 612068"/>
                <a:gd name="connsiteX6" fmla="*/ 14409 w 4837644"/>
                <a:gd name="connsiteY6" fmla="*/ 601908 h 612068"/>
                <a:gd name="connsiteX7" fmla="*/ 85116 w 4837644"/>
                <a:gd name="connsiteY7" fmla="*/ 510055 h 612068"/>
                <a:gd name="connsiteX8" fmla="*/ 85116 w 4837644"/>
                <a:gd name="connsiteY8" fmla="*/ 102013 h 612068"/>
                <a:gd name="connsiteX0" fmla="*/ 85116 w 4960563"/>
                <a:gd name="connsiteY0" fmla="*/ 102013 h 612068"/>
                <a:gd name="connsiteX1" fmla="*/ 187129 w 4960563"/>
                <a:gd name="connsiteY1" fmla="*/ 0 h 612068"/>
                <a:gd name="connsiteX2" fmla="*/ 4735631 w 4960563"/>
                <a:gd name="connsiteY2" fmla="*/ 0 h 612068"/>
                <a:gd name="connsiteX3" fmla="*/ 4837644 w 4960563"/>
                <a:gd name="connsiteY3" fmla="*/ 102013 h 612068"/>
                <a:gd name="connsiteX4" fmla="*/ 4837644 w 4960563"/>
                <a:gd name="connsiteY4" fmla="*/ 510055 h 612068"/>
                <a:gd name="connsiteX5" fmla="*/ 4948991 w 4960563"/>
                <a:gd name="connsiteY5" fmla="*/ 612068 h 612068"/>
                <a:gd name="connsiteX6" fmla="*/ 14409 w 4960563"/>
                <a:gd name="connsiteY6" fmla="*/ 601908 h 612068"/>
                <a:gd name="connsiteX7" fmla="*/ 85116 w 4960563"/>
                <a:gd name="connsiteY7" fmla="*/ 510055 h 612068"/>
                <a:gd name="connsiteX8" fmla="*/ 85116 w 4960563"/>
                <a:gd name="connsiteY8" fmla="*/ 102013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60563" h="612068">
                  <a:moveTo>
                    <a:pt x="85116" y="102013"/>
                  </a:moveTo>
                  <a:cubicBezTo>
                    <a:pt x="85116" y="45673"/>
                    <a:pt x="130789" y="0"/>
                    <a:pt x="187129" y="0"/>
                  </a:cubicBezTo>
                  <a:lnTo>
                    <a:pt x="4735631" y="0"/>
                  </a:lnTo>
                  <a:cubicBezTo>
                    <a:pt x="4791971" y="0"/>
                    <a:pt x="4837644" y="45673"/>
                    <a:pt x="4837644" y="102013"/>
                  </a:cubicBezTo>
                  <a:lnTo>
                    <a:pt x="4837644" y="510055"/>
                  </a:lnTo>
                  <a:cubicBezTo>
                    <a:pt x="4837644" y="566395"/>
                    <a:pt x="5005331" y="612068"/>
                    <a:pt x="4948991" y="612068"/>
                  </a:cubicBezTo>
                  <a:lnTo>
                    <a:pt x="14409" y="601908"/>
                  </a:lnTo>
                  <a:cubicBezTo>
                    <a:pt x="-41931" y="601908"/>
                    <a:pt x="85116" y="566395"/>
                    <a:pt x="85116" y="510055"/>
                  </a:cubicBezTo>
                  <a:lnTo>
                    <a:pt x="85116" y="102013"/>
                  </a:lnTo>
                  <a:close/>
                </a:path>
              </a:pathLst>
            </a:cu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465443" y="3592241"/>
              <a:ext cx="494444" cy="423809"/>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1571396" y="3563189"/>
              <a:ext cx="282539" cy="461665"/>
            </a:xfrm>
            <a:prstGeom prst="rect">
              <a:avLst/>
            </a:prstGeom>
            <a:noFill/>
          </p:spPr>
          <p:txBody>
            <a:bodyPr wrap="square" rtlCol="0">
              <a:spAutoFit/>
            </a:bodyPr>
            <a:lstStyle/>
            <a:p>
              <a:r>
                <a:rPr lang="en-US" sz="2400" b="1" dirty="0" smtClean="0">
                  <a:solidFill>
                    <a:schemeClr val="tx1"/>
                  </a:solidFill>
                </a:rPr>
                <a:t>[</a:t>
              </a:r>
              <a:endParaRPr lang="en-US" sz="2400" b="1" dirty="0">
                <a:solidFill>
                  <a:schemeClr val="tx1"/>
                </a:solidFill>
              </a:endParaRPr>
            </a:p>
          </p:txBody>
        </p:sp>
        <p:sp>
          <p:nvSpPr>
            <p:cNvPr id="51" name="Oval 50"/>
            <p:cNvSpPr/>
            <p:nvPr/>
          </p:nvSpPr>
          <p:spPr>
            <a:xfrm>
              <a:off x="7469406" y="3592241"/>
              <a:ext cx="494444" cy="423809"/>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7610676" y="3546216"/>
              <a:ext cx="282539" cy="461665"/>
            </a:xfrm>
            <a:prstGeom prst="rect">
              <a:avLst/>
            </a:prstGeom>
            <a:noFill/>
          </p:spPr>
          <p:txBody>
            <a:bodyPr wrap="square" rtlCol="0">
              <a:spAutoFit/>
            </a:bodyPr>
            <a:lstStyle/>
            <a:p>
              <a:r>
                <a:rPr lang="en-US" sz="2400" b="1" dirty="0" smtClean="0">
                  <a:solidFill>
                    <a:schemeClr val="tx1"/>
                  </a:solidFill>
                </a:rPr>
                <a:t>]</a:t>
              </a:r>
              <a:endParaRPr lang="en-US" sz="2400" b="1" dirty="0">
                <a:solidFill>
                  <a:schemeClr val="tx1"/>
                </a:solidFill>
              </a:endParaRPr>
            </a:p>
          </p:txBody>
        </p:sp>
        <p:sp>
          <p:nvSpPr>
            <p:cNvPr id="53" name="Rectangle 52"/>
            <p:cNvSpPr/>
            <p:nvPr/>
          </p:nvSpPr>
          <p:spPr>
            <a:xfrm>
              <a:off x="4229811" y="3592241"/>
              <a:ext cx="918253" cy="4068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4229812" y="3633138"/>
              <a:ext cx="918253" cy="338554"/>
            </a:xfrm>
            <a:prstGeom prst="rect">
              <a:avLst/>
            </a:prstGeom>
            <a:noFill/>
          </p:spPr>
          <p:txBody>
            <a:bodyPr wrap="square" rtlCol="0">
              <a:spAutoFit/>
            </a:bodyPr>
            <a:lstStyle/>
            <a:p>
              <a:pPr algn="ctr"/>
              <a:r>
                <a:rPr lang="en-US" sz="1600" b="1" i="1" dirty="0" smtClean="0"/>
                <a:t>Value</a:t>
              </a:r>
              <a:endParaRPr lang="en-US" sz="1600" b="1" i="1" dirty="0"/>
            </a:p>
          </p:txBody>
        </p:sp>
        <p:sp>
          <p:nvSpPr>
            <p:cNvPr id="55" name="Oval 54"/>
            <p:cNvSpPr/>
            <p:nvPr/>
          </p:nvSpPr>
          <p:spPr>
            <a:xfrm>
              <a:off x="4467425" y="4157319"/>
              <a:ext cx="494444" cy="423809"/>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573377" y="4057633"/>
              <a:ext cx="282539" cy="461665"/>
            </a:xfrm>
            <a:prstGeom prst="rect">
              <a:avLst/>
            </a:prstGeom>
            <a:noFill/>
          </p:spPr>
          <p:txBody>
            <a:bodyPr wrap="square" rtlCol="0">
              <a:spAutoFit/>
            </a:bodyPr>
            <a:lstStyle/>
            <a:p>
              <a:r>
                <a:rPr lang="en-US" sz="2400" b="1" dirty="0" smtClean="0">
                  <a:solidFill>
                    <a:schemeClr val="tx1"/>
                  </a:solidFill>
                </a:rPr>
                <a:t>,</a:t>
              </a:r>
              <a:endParaRPr lang="en-US" sz="2400" b="1" dirty="0">
                <a:solidFill>
                  <a:schemeClr val="tx1"/>
                </a:solidFill>
              </a:endParaRPr>
            </a:p>
          </p:txBody>
        </p:sp>
        <p:cxnSp>
          <p:nvCxnSpPr>
            <p:cNvPr id="57" name="Straight Connector 56"/>
            <p:cNvCxnSpPr/>
            <p:nvPr/>
          </p:nvCxnSpPr>
          <p:spPr>
            <a:xfrm>
              <a:off x="1182904" y="3662876"/>
              <a:ext cx="0" cy="2916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250925" y="3643792"/>
              <a:ext cx="0" cy="2916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04849" y="3111467"/>
              <a:ext cx="1412697" cy="400110"/>
            </a:xfrm>
            <a:prstGeom prst="rect">
              <a:avLst/>
            </a:prstGeom>
            <a:noFill/>
          </p:spPr>
          <p:txBody>
            <a:bodyPr wrap="square" rtlCol="0">
              <a:spAutoFit/>
            </a:bodyPr>
            <a:lstStyle/>
            <a:p>
              <a:r>
                <a:rPr lang="en-US" sz="2000" b="1" dirty="0" smtClean="0"/>
                <a:t>Array</a:t>
              </a:r>
              <a:endParaRPr lang="en-US" sz="2000" b="1" dirty="0"/>
            </a:p>
          </p:txBody>
        </p:sp>
      </p:grpSp>
    </p:spTree>
    <p:extLst>
      <p:ext uri="{BB962C8B-B14F-4D97-AF65-F5344CB8AC3E}">
        <p14:creationId xmlns:p14="http://schemas.microsoft.com/office/powerpoint/2010/main" xmlns="" val="4051332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795750"/>
            <a:ext cx="8946541" cy="4452650"/>
          </a:xfrm>
        </p:spPr>
        <p:txBody>
          <a:bodyPr>
            <a:normAutofit/>
          </a:bodyPr>
          <a:lstStyle/>
          <a:p>
            <a:pPr marL="27905" indent="0">
              <a:buNone/>
            </a:pPr>
            <a:r>
              <a:rPr lang="en-US" sz="1600" dirty="0"/>
              <a:t>Numbers, 		            17, 3.14</a:t>
            </a:r>
          </a:p>
          <a:p>
            <a:pPr marL="27905" indent="0">
              <a:buNone/>
            </a:pPr>
            <a:r>
              <a:rPr lang="en-US" sz="1600" dirty="0"/>
              <a:t>Booleans </a:t>
            </a:r>
            <a:r>
              <a:rPr lang="ka-GE" sz="1600" dirty="0"/>
              <a:t> :</a:t>
            </a:r>
            <a:r>
              <a:rPr lang="en-US" sz="1600" dirty="0"/>
              <a:t>		             true/false</a:t>
            </a:r>
          </a:p>
          <a:p>
            <a:pPr marL="27905" indent="0">
              <a:buNone/>
            </a:pPr>
            <a:r>
              <a:rPr lang="en-US" sz="1600" dirty="0"/>
              <a:t>Strings	:		             "Paul Miller"</a:t>
            </a:r>
          </a:p>
          <a:p>
            <a:pPr marL="27905" indent="0">
              <a:buNone/>
            </a:pPr>
            <a:r>
              <a:rPr lang="en-US" sz="1600" dirty="0" err="1"/>
              <a:t>ObjectIds</a:t>
            </a:r>
            <a:r>
              <a:rPr lang="ka-GE" sz="1600" dirty="0"/>
              <a:t> :</a:t>
            </a:r>
            <a:r>
              <a:rPr lang="en-US" sz="1600" dirty="0"/>
              <a:t>		            "507f1f77bcf86cd799439011"</a:t>
            </a:r>
          </a:p>
          <a:p>
            <a:pPr marL="27905" indent="0">
              <a:buNone/>
            </a:pPr>
            <a:r>
              <a:rPr lang="en-US" sz="1600" dirty="0"/>
              <a:t>Dates</a:t>
            </a:r>
            <a:r>
              <a:rPr lang="ka-GE" sz="1600" dirty="0"/>
              <a:t> :                                                            </a:t>
            </a:r>
            <a:r>
              <a:rPr lang="en-US" sz="1600" dirty="0"/>
              <a:t>2014-09-01T14:58:48.126Z</a:t>
            </a:r>
          </a:p>
          <a:p>
            <a:pPr fontAlgn="base">
              <a:spcAft>
                <a:spcPct val="0"/>
              </a:spcAft>
              <a:buClr>
                <a:schemeClr val="accent5">
                  <a:lumMod val="40000"/>
                  <a:lumOff val="60000"/>
                </a:schemeClr>
              </a:buClr>
              <a:buSzPct val="70000"/>
              <a:buFont typeface="Wingdings 2" pitchFamily="18" charset="2"/>
              <a:buNone/>
            </a:pPr>
            <a:r>
              <a:rPr lang="en-US" sz="1600" dirty="0"/>
              <a:t>Objects </a:t>
            </a:r>
            <a:r>
              <a:rPr lang="ka-GE" sz="1600" dirty="0"/>
              <a:t> </a:t>
            </a:r>
            <a:r>
              <a:rPr lang="en-US" sz="1600" dirty="0"/>
              <a:t>(nested documents)</a:t>
            </a:r>
            <a:r>
              <a:rPr lang="ka-GE" sz="1600" dirty="0"/>
              <a:t>                  </a:t>
            </a:r>
            <a:r>
              <a:rPr lang="en-US" sz="1600" dirty="0"/>
              <a:t>{</a:t>
            </a:r>
          </a:p>
          <a:p>
            <a:pPr marL="0" indent="0" fontAlgn="base">
              <a:spcAft>
                <a:spcPct val="0"/>
              </a:spcAft>
              <a:buClr>
                <a:schemeClr val="accent5">
                  <a:lumMod val="40000"/>
                  <a:lumOff val="60000"/>
                </a:schemeClr>
              </a:buClr>
              <a:buSzPct val="70000"/>
              <a:buNone/>
            </a:pPr>
            <a:r>
              <a:rPr lang="ka-GE" sz="1600" dirty="0"/>
              <a:t>                                                               </a:t>
            </a:r>
            <a:r>
              <a:rPr lang="en-US" sz="1600" dirty="0"/>
              <a:t> </a:t>
            </a:r>
            <a:r>
              <a:rPr lang="ka-GE" sz="1600" dirty="0"/>
              <a:t>         </a:t>
            </a:r>
            <a:r>
              <a:rPr lang="en-US" sz="1600" dirty="0"/>
              <a:t>"username": "</a:t>
            </a:r>
            <a:r>
              <a:rPr lang="en-US" sz="1600" dirty="0" err="1"/>
              <a:t>pmiller</a:t>
            </a:r>
            <a:r>
              <a:rPr lang="en-US" sz="1600" dirty="0"/>
              <a:t>",</a:t>
            </a:r>
          </a:p>
          <a:p>
            <a:pPr fontAlgn="base">
              <a:spcAft>
                <a:spcPct val="0"/>
              </a:spcAft>
              <a:buClr>
                <a:schemeClr val="accent5">
                  <a:lumMod val="40000"/>
                  <a:lumOff val="60000"/>
                </a:schemeClr>
              </a:buClr>
              <a:buSzPct val="70000"/>
              <a:buFont typeface="Wingdings 2" pitchFamily="18" charset="2"/>
              <a:buNone/>
            </a:pPr>
            <a:r>
              <a:rPr lang="ka-GE" sz="1600" dirty="0"/>
              <a:t>                                                                        </a:t>
            </a:r>
            <a:r>
              <a:rPr lang="en-US" sz="1600" dirty="0"/>
              <a:t> "</a:t>
            </a:r>
            <a:r>
              <a:rPr lang="en-US" sz="1600" dirty="0" err="1"/>
              <a:t>accessLvl</a:t>
            </a:r>
            <a:r>
              <a:rPr lang="en-US" sz="1600" dirty="0"/>
              <a:t>": 2</a:t>
            </a:r>
          </a:p>
          <a:p>
            <a:pPr fontAlgn="base">
              <a:spcAft>
                <a:spcPct val="0"/>
              </a:spcAft>
              <a:buClr>
                <a:schemeClr val="accent5">
                  <a:lumMod val="40000"/>
                  <a:lumOff val="60000"/>
                </a:schemeClr>
              </a:buClr>
              <a:buSzPct val="70000"/>
              <a:buFont typeface="Wingdings 2" pitchFamily="18" charset="2"/>
              <a:buNone/>
            </a:pPr>
            <a:r>
              <a:rPr lang="ka-GE" sz="1600" dirty="0"/>
              <a:t>                                                                          </a:t>
            </a:r>
            <a:r>
              <a:rPr lang="en-US" sz="1600" dirty="0"/>
              <a:t>}</a:t>
            </a:r>
          </a:p>
          <a:p>
            <a:pPr marL="27905" indent="0">
              <a:buNone/>
            </a:pPr>
            <a:endParaRPr lang="en-US" sz="1600" dirty="0"/>
          </a:p>
          <a:p>
            <a:pPr marL="27905" indent="0">
              <a:buNone/>
            </a:pPr>
            <a:r>
              <a:rPr lang="en-US" sz="1600" dirty="0"/>
              <a:t>Arrays</a:t>
            </a:r>
            <a:r>
              <a:rPr lang="ka-GE" sz="1600" dirty="0"/>
              <a:t>  :                                                          </a:t>
            </a:r>
            <a:r>
              <a:rPr lang="en-US" sz="1600" dirty="0"/>
              <a:t>['</a:t>
            </a:r>
            <a:r>
              <a:rPr lang="en-US" sz="1600" dirty="0" err="1"/>
              <a:t>Bently</a:t>
            </a:r>
            <a:r>
              <a:rPr lang="en-US" sz="1600" dirty="0"/>
              <a:t>', 'Rolls Royce']</a:t>
            </a:r>
          </a:p>
          <a:p>
            <a:endParaRPr lang="en-US" dirty="0"/>
          </a:p>
        </p:txBody>
      </p:sp>
      <p:sp>
        <p:nvSpPr>
          <p:cNvPr id="2" name="Title 1"/>
          <p:cNvSpPr>
            <a:spLocks noGrp="1"/>
          </p:cNvSpPr>
          <p:nvPr>
            <p:ph type="title"/>
          </p:nvPr>
        </p:nvSpPr>
        <p:spPr>
          <a:xfrm>
            <a:off x="646112" y="452719"/>
            <a:ext cx="9404723" cy="1056593"/>
          </a:xfrm>
        </p:spPr>
        <p:txBody>
          <a:bodyPr>
            <a:normAutofit fontScale="90000"/>
          </a:bodyPr>
          <a:lstStyle/>
          <a:p>
            <a:pPr algn="ctr"/>
            <a:r>
              <a:rPr lang="ka-GE" dirty="0" smtClean="0"/>
              <a:t>    </a:t>
            </a:r>
            <a:r>
              <a:rPr lang="ka-GE" sz="2700" dirty="0" smtClean="0">
                <a:effectLst/>
                <a:latin typeface="Sylfaen" panose="010A0502050306030303" pitchFamily="18" charset="0"/>
              </a:rPr>
              <a:t>მონაცემთა ტიპები :</a:t>
            </a:r>
            <a:br>
              <a:rPr lang="ka-GE" sz="2700" dirty="0" smtClean="0">
                <a:effectLst/>
                <a:latin typeface="Sylfaen" panose="010A0502050306030303" pitchFamily="18" charset="0"/>
              </a:rPr>
            </a:br>
            <a:endParaRPr lang="en-US" sz="2700" dirty="0">
              <a:effectLst/>
              <a:latin typeface="Sylfaen" panose="010A0502050306030303"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5655" y="1101436"/>
            <a:ext cx="5242375" cy="5257800"/>
          </a:xfrm>
        </p:spPr>
        <p:txBody>
          <a:bodyPr>
            <a:normAutofit/>
          </a:bodyPr>
          <a:lstStyle/>
          <a:p>
            <a:r>
              <a:rPr lang="en-US" sz="1600" dirty="0"/>
              <a:t>CAP </a:t>
            </a:r>
            <a:r>
              <a:rPr lang="ka-GE" sz="1600" dirty="0"/>
              <a:t>თეორემა მდგომარეობს შემდეგში, </a:t>
            </a:r>
            <a:r>
              <a:rPr lang="ka-GE" sz="1600" dirty="0" smtClean="0"/>
              <a:t>რომ არსებული  სამი ძირითადი სისტემური მოთხოვნილებიდან ( </a:t>
            </a:r>
            <a:r>
              <a:rPr lang="ka-GE" sz="1600" dirty="0"/>
              <a:t>კონსისტენტურობა , მიწვდომადობა, დანაყოფების ტოლერანტობა (</a:t>
            </a:r>
            <a:r>
              <a:rPr lang="en-US" sz="1600" dirty="0"/>
              <a:t>Partition </a:t>
            </a:r>
            <a:r>
              <a:rPr lang="en-US" sz="1600" dirty="0" smtClean="0"/>
              <a:t>Tolerance</a:t>
            </a:r>
            <a:r>
              <a:rPr lang="ka-GE" sz="1600" dirty="0" smtClean="0"/>
              <a:t>) )  მინიმუმ ორს </a:t>
            </a:r>
            <a:r>
              <a:rPr lang="ka-GE" sz="1600" dirty="0"/>
              <a:t>უნდა აკმაყოფილებდეს დისტრიბუციული </a:t>
            </a:r>
            <a:r>
              <a:rPr lang="ka-GE" sz="1600" dirty="0" smtClean="0"/>
              <a:t>სისტემისთვის შექმნილი აპლიკაცია.</a:t>
            </a:r>
            <a:endParaRPr lang="en-US" sz="1600" dirty="0"/>
          </a:p>
        </p:txBody>
      </p:sp>
      <p:sp>
        <p:nvSpPr>
          <p:cNvPr id="2" name="Title 1"/>
          <p:cNvSpPr>
            <a:spLocks noGrp="1"/>
          </p:cNvSpPr>
          <p:nvPr>
            <p:ph type="title"/>
          </p:nvPr>
        </p:nvSpPr>
        <p:spPr>
          <a:xfrm>
            <a:off x="646112" y="452720"/>
            <a:ext cx="9404723" cy="726087"/>
          </a:xfrm>
        </p:spPr>
        <p:txBody>
          <a:bodyPr>
            <a:normAutofit/>
          </a:bodyPr>
          <a:lstStyle/>
          <a:p>
            <a:pPr algn="ctr"/>
            <a:r>
              <a:rPr lang="ka-GE" sz="2400" dirty="0">
                <a:effectLst/>
                <a:latin typeface="Sylfaen" panose="010A0502050306030303" pitchFamily="18" charset="0"/>
              </a:rPr>
              <a:t>რა არის </a:t>
            </a:r>
            <a:r>
              <a:rPr lang="en-US" sz="2400" dirty="0">
                <a:effectLst/>
                <a:latin typeface="Sylfaen" panose="010A0502050306030303" pitchFamily="18" charset="0"/>
              </a:rPr>
              <a:t>CAP </a:t>
            </a:r>
            <a:r>
              <a:rPr lang="ka-GE" sz="2400" dirty="0">
                <a:effectLst/>
                <a:latin typeface="Sylfaen" panose="010A0502050306030303" pitchFamily="18" charset="0"/>
              </a:rPr>
              <a:t>თეორემა ?</a:t>
            </a:r>
            <a:endParaRPr lang="en-US" sz="2400" dirty="0">
              <a:effectLst/>
              <a:latin typeface="Sylfaen" panose="010A0502050306030303" pitchFamily="18" charset="0"/>
            </a:endParaRPr>
          </a:p>
        </p:txBody>
      </p:sp>
      <p:pic>
        <p:nvPicPr>
          <p:cNvPr id="1028" name="Picture 4" descr="C:\Users\zpantskhava\Desktop\Untitle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609" y="1164193"/>
            <a:ext cx="7082784" cy="456247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1229</TotalTime>
  <Words>582</Words>
  <Application>Microsoft Office PowerPoint</Application>
  <PresentationFormat>Custom</PresentationFormat>
  <Paragraphs>125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NoSQL სტრუქტურა და გამოყენების არეალი</vt:lpstr>
      <vt:lpstr>ანოტაცია</vt:lpstr>
      <vt:lpstr>NoSQL</vt:lpstr>
      <vt:lpstr>არასტრუქტურირებული მონაცემები</vt:lpstr>
      <vt:lpstr>Slide 5</vt:lpstr>
      <vt:lpstr>არარელაციური მოდელის მქონე პოპულარული ბაზები </vt:lpstr>
      <vt:lpstr>Slide 7</vt:lpstr>
      <vt:lpstr>    მონაცემთა ტიპები : </vt:lpstr>
      <vt:lpstr>რა არის CAP თეორემა ?</vt:lpstr>
      <vt:lpstr>ACID VS BASE</vt:lpstr>
      <vt:lpstr> დოკუმენტზე ორიენტირებული დინამიური სქემა , რელაციური მოდელის სქემა </vt:lpstr>
      <vt:lpstr>  Querying (Oracle vs MongoDB) </vt:lpstr>
      <vt:lpstr>Slide 13</vt:lpstr>
      <vt:lpstr>   MongdoDB კომპონენტების შედარება RDBMS-თან</vt:lpstr>
      <vt:lpstr>NoSQL ბაზა რეალურ სამყაროში </vt:lpstr>
      <vt:lpstr>დასკვნა</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Irakli Kobesashvili</dc:creator>
  <cp:lastModifiedBy>qobesa</cp:lastModifiedBy>
  <cp:revision>224</cp:revision>
  <dcterms:created xsi:type="dcterms:W3CDTF">2015-02-11T06:56:03Z</dcterms:created>
  <dcterms:modified xsi:type="dcterms:W3CDTF">2015-06-06T12:03:27Z</dcterms:modified>
</cp:coreProperties>
</file>