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0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1" r:id="rId17"/>
    <p:sldId id="282" r:id="rId18"/>
    <p:sldId id="274" r:id="rId19"/>
    <p:sldId id="273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BC6F0-06D4-441D-B73E-8D03A21C5371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3D3FF-0F5E-46B7-9214-9808FAAAA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AB30C-001B-4FE8-9592-DFC4E7000A15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1198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4213"/>
            <a:ext cx="4549775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207000"/>
            <a:ext cx="5029200" cy="32845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2878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5EB151-3F88-46BA-AB8F-B955CDB7A0EB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4213"/>
            <a:ext cx="4549775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207000"/>
            <a:ext cx="5029200" cy="32845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36527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7EA79A-4CA5-49A8-A513-45255CAE6A1F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1413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4213"/>
            <a:ext cx="4549775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207000"/>
            <a:ext cx="5029200" cy="32845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http://qugstart.com/blog/amazon-web-services/how-to-set-up-db-server-on-amazon-ec2-with-data-stored-on-ebs-drive-formatted-with-xfs/</a:t>
            </a:r>
          </a:p>
          <a:p>
            <a:pPr eaLnBrk="1" hangingPunct="1"/>
            <a:endParaRPr lang="en-US" smtClean="0"/>
          </a:p>
          <a:p>
            <a:r>
              <a:rPr lang="en-US" smtClean="0"/>
              <a:t>Here’s the procedure I decided on. It involves symlinking Mysql config files and data directories onto the EBS volume. </a:t>
            </a:r>
          </a:p>
          <a:p>
            <a:r>
              <a:rPr lang="en-US" smtClean="0"/>
              <a:t>Another trick I used because I needed to migrate about 20 GiB’s of data to get started, was that I initially set up an “X-tra large” instance, with 10 GiB’s RAM to handle the data import. After the data was migrated and imported to my database, I simply terminated my X-Large instance and spun up a small instance connected to the same EBS volume! All the databases were preserved nicely and I did not have to waste money paying for an X-Large instance anymore. This exemplifies the value of thinking in the “cloud” mindset – where you can spin up and down servers in a matter of seconds! Hope this article helps someone else out there!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33980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4CC3A9D-9A04-4528-B465-EBC7ABEE8814}" type="slidenum">
              <a:rPr lang="en-US" sz="1200">
                <a:ea typeface="ＭＳ Ｐゴシック" pitchFamily="34" charset="-128"/>
              </a:rPr>
              <a:pPr algn="r" eaLnBrk="0" hangingPunct="0"/>
              <a:t>19</a:t>
            </a:fld>
            <a:endParaRPr lang="en-US" sz="12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370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F6950A-0732-48E4-8B89-290998A7A049}" type="slidenum">
              <a:rPr lang="en-US" smtClean="0"/>
              <a:pPr>
                <a:defRPr/>
              </a:pPr>
              <a:t>21</a:t>
            </a:fld>
            <a:endParaRPr lang="en-US" dirty="0" smtClean="0"/>
          </a:p>
        </p:txBody>
      </p:sp>
      <p:sp>
        <p:nvSpPr>
          <p:cNvPr id="1228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4213"/>
            <a:ext cx="4549775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207000"/>
            <a:ext cx="5029200" cy="32845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25664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36382A-CC8E-4CB5-9DAE-E90F284E267E}" type="slidenum">
              <a:rPr lang="en-US" smtClean="0"/>
              <a:pPr>
                <a:defRPr/>
              </a:pPr>
              <a:t>22</a:t>
            </a:fld>
            <a:endParaRPr lang="en-US" dirty="0" smtClean="0"/>
          </a:p>
        </p:txBody>
      </p:sp>
      <p:sp>
        <p:nvSpPr>
          <p:cNvPr id="1239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4213"/>
            <a:ext cx="4549775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207000"/>
            <a:ext cx="5029200" cy="32845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95139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DCCBA-9FD3-4FED-B0B2-4978B2083094}" type="slidenum">
              <a:rPr lang="en-US" smtClean="0"/>
              <a:pPr>
                <a:defRPr/>
              </a:pPr>
              <a:t>23</a:t>
            </a:fld>
            <a:endParaRPr lang="en-US" dirty="0" smtClean="0"/>
          </a:p>
        </p:txBody>
      </p:sp>
      <p:sp>
        <p:nvSpPr>
          <p:cNvPr id="1249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4213"/>
            <a:ext cx="4549775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207000"/>
            <a:ext cx="5029200" cy="32845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46618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03.07.2015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03.07.2015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03.07.2015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03.07.2015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03.07.2015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03.07.2015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03.07.2015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03.07.2015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03.07.2015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03.07.2015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03.07.2015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03.07.2015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438400"/>
            <a:ext cx="273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გოგა გოგოლაური</a:t>
            </a:r>
            <a:endParaRPr lang="en-US" sz="2400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276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 smtClean="0">
                <a:latin typeface="Sylfaen" pitchFamily="18" charset="0"/>
              </a:rPr>
              <a:t>ნაშრომი შესრულებულია ინფორმაციული ტექნოლოგიების </a:t>
            </a:r>
          </a:p>
          <a:p>
            <a:pPr algn="ctr"/>
            <a:r>
              <a:rPr lang="ka-GE" dirty="0" smtClean="0">
                <a:latin typeface="Sylfaen" pitchFamily="18" charset="0"/>
              </a:rPr>
              <a:t>მაგისტრის აკადემიური ხარისხის </a:t>
            </a:r>
            <a:r>
              <a:rPr lang="en-US" dirty="0" err="1" smtClean="0">
                <a:latin typeface="Sylfaen" pitchFamily="18" charset="0"/>
              </a:rPr>
              <a:t>მოსაპოვებლად</a:t>
            </a:r>
            <a:endParaRPr lang="ru-RU" dirty="0">
              <a:latin typeface="Sylfae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114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 smtClean="0">
                <a:latin typeface="Sylfaen" pitchFamily="18" charset="0"/>
              </a:rPr>
              <a:t>მონაცემთა ბაზის მართვის სისტემები</a:t>
            </a:r>
            <a:r>
              <a:rPr lang="en-US" b="1" dirty="0" smtClean="0">
                <a:latin typeface="Sylfaen" pitchFamily="18" charset="0"/>
              </a:rPr>
              <a:t> : DBMS, Cloud DBMS</a:t>
            </a:r>
            <a:endParaRPr lang="ru-RU" b="1" dirty="0"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8687" y="5181600"/>
            <a:ext cx="3281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a-GE" b="1" dirty="0" smtClean="0">
                <a:latin typeface="Sylfaen" pitchFamily="18" charset="0"/>
              </a:rPr>
              <a:t>ხელმძღვანელი</a:t>
            </a:r>
            <a:r>
              <a:rPr lang="en-US" dirty="0" smtClean="0">
                <a:latin typeface="Sylfaen" pitchFamily="18" charset="0"/>
              </a:rPr>
              <a:t>: </a:t>
            </a:r>
            <a:r>
              <a:rPr lang="en-US" dirty="0" err="1" smtClean="0">
                <a:latin typeface="Sylfaen" pitchFamily="18" charset="0"/>
              </a:rPr>
              <a:t>მაია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არჩუაძე</a:t>
            </a:r>
            <a:endParaRPr lang="en-US" dirty="0" smtClean="0">
              <a:latin typeface="Sylfaen" pitchFamily="18" charset="0"/>
            </a:endParaRPr>
          </a:p>
          <a:p>
            <a:pPr algn="r"/>
            <a:r>
              <a:rPr lang="en-US" dirty="0" err="1" smtClean="0">
                <a:latin typeface="Sylfaen" pitchFamily="18" charset="0"/>
              </a:rPr>
              <a:t>მაგდა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ცინცაძე</a:t>
            </a:r>
            <a:endParaRPr lang="en-US" dirty="0">
              <a:latin typeface="Sylfaen" pitchFamily="18" charset="0"/>
            </a:endParaRPr>
          </a:p>
        </p:txBody>
      </p:sp>
      <p:pic>
        <p:nvPicPr>
          <p:cNvPr id="6" name="Picture 5" descr="596px-TSU_Logo.svg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131445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67200" y="2286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lfaen" pitchFamily="18" charset="0"/>
              </a:rPr>
              <a:t>ქ. </a:t>
            </a:r>
            <a:r>
              <a:rPr lang="en-US" dirty="0" err="1" smtClean="0">
                <a:latin typeface="Sylfaen" pitchFamily="18" charset="0"/>
              </a:rPr>
              <a:t>თბილისის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ივ.ჯავახიშვილის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სახელობის</a:t>
            </a:r>
            <a:endParaRPr lang="ru-RU" dirty="0" smtClean="0">
              <a:latin typeface="Sylfaen" pitchFamily="18" charset="0"/>
            </a:endParaRPr>
          </a:p>
          <a:p>
            <a:pPr algn="ctr"/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სახელმწიფო</a:t>
            </a:r>
            <a:r>
              <a:rPr lang="en-US" dirty="0" smtClean="0">
                <a:latin typeface="Sylfaen" pitchFamily="18" charset="0"/>
              </a:rPr>
              <a:t> </a:t>
            </a:r>
            <a:r>
              <a:rPr lang="en-US" dirty="0" err="1" smtClean="0">
                <a:latin typeface="Sylfaen" pitchFamily="18" charset="0"/>
              </a:rPr>
              <a:t>უნივერსიტეტი</a:t>
            </a:r>
            <a:endParaRPr lang="ru-RU" dirty="0" smtClean="0">
              <a:latin typeface="Sylfaen" pitchFamily="18" charset="0"/>
            </a:endParaRPr>
          </a:p>
          <a:p>
            <a:pPr algn="ctr"/>
            <a:r>
              <a:rPr lang="ka-GE" dirty="0" smtClean="0">
                <a:latin typeface="Sylfaen" pitchFamily="18" charset="0"/>
              </a:rPr>
              <a:t>ზუსტ და საბუნებისმეტყველო მეცნიერებათა ფაკულტეტი</a:t>
            </a:r>
            <a:endParaRPr lang="ru-RU" dirty="0"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6324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dirty="0" smtClean="0">
                <a:latin typeface="Sylfaen" pitchFamily="18" charset="0"/>
              </a:rPr>
              <a:t>თბილისი 2015</a:t>
            </a:r>
            <a:endParaRPr lang="ru-RU" sz="12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6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6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Transaction Management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ka-GE" sz="2400" dirty="0" smtClean="0">
                <a:latin typeface="Sylfaen" pitchFamily="18" charset="0"/>
              </a:rPr>
              <a:t>რა მოხდება იმ შემთხვევაში თუ სისტემა გაითიშება</a:t>
            </a:r>
            <a:r>
              <a:rPr lang="en-US" sz="2400" dirty="0" smtClean="0">
                <a:latin typeface="Sylfaen" pitchFamily="18" charset="0"/>
              </a:rPr>
              <a:t>?</a:t>
            </a:r>
          </a:p>
          <a:p>
            <a:r>
              <a:rPr lang="ka-GE" sz="2400" dirty="0" smtClean="0">
                <a:latin typeface="Sylfaen" pitchFamily="18" charset="0"/>
              </a:rPr>
              <a:t>რა მოხდება თუ ერთზე მეტი მომხმარებელი ერთდროულად შეცვლის ერთიდაიგივე მონაცემს</a:t>
            </a:r>
            <a:r>
              <a:rPr lang="en-US" sz="2400" dirty="0" smtClean="0">
                <a:latin typeface="Sylfaen" pitchFamily="18" charset="0"/>
              </a:rPr>
              <a:t>?</a:t>
            </a:r>
          </a:p>
          <a:p>
            <a:r>
              <a:rPr lang="ka-GE" sz="2400" dirty="0" smtClean="0">
                <a:latin typeface="Sylfaen" pitchFamily="18" charset="0"/>
              </a:rPr>
              <a:t>ტრანზაქცია არის კოლექცია ოპერაციებისა, რომელიც ასრულებს ერთ ლოგიკურ ფუნქციას მონაცემთა ბაზაში</a:t>
            </a:r>
            <a:r>
              <a:rPr lang="en-US" sz="2400" dirty="0" smtClean="0">
                <a:latin typeface="Sylfaen" pitchFamily="18" charset="0"/>
              </a:rPr>
              <a:t>.</a:t>
            </a:r>
          </a:p>
          <a:p>
            <a:pPr lvl="1"/>
            <a:r>
              <a:rPr lang="en-US" dirty="0" smtClean="0">
                <a:latin typeface="Sylfaen" pitchFamily="18" charset="0"/>
              </a:rPr>
              <a:t>Read (A);</a:t>
            </a:r>
          </a:p>
          <a:p>
            <a:pPr lvl="1"/>
            <a:r>
              <a:rPr lang="en-US" dirty="0" smtClean="0">
                <a:latin typeface="Sylfaen" pitchFamily="18" charset="0"/>
              </a:rPr>
              <a:t>A = A + 50;</a:t>
            </a:r>
          </a:p>
          <a:p>
            <a:pPr lvl="1"/>
            <a:r>
              <a:rPr lang="en-US" dirty="0" smtClean="0">
                <a:latin typeface="Sylfaen" pitchFamily="18" charset="0"/>
              </a:rPr>
              <a:t>Write (A);</a:t>
            </a:r>
          </a:p>
          <a:p>
            <a:pPr lvl="1"/>
            <a:r>
              <a:rPr lang="en-US" dirty="0" smtClean="0">
                <a:latin typeface="Sylfaen" pitchFamily="18" charset="0"/>
              </a:rPr>
              <a:t>Read (B);</a:t>
            </a:r>
          </a:p>
          <a:p>
            <a:pPr lvl="1"/>
            <a:r>
              <a:rPr lang="en-US" dirty="0" smtClean="0">
                <a:latin typeface="Sylfaen" pitchFamily="18" charset="0"/>
              </a:rPr>
              <a:t>B = B - 50;</a:t>
            </a:r>
          </a:p>
          <a:p>
            <a:pPr lvl="1"/>
            <a:r>
              <a:rPr lang="en-US" dirty="0" smtClean="0">
                <a:latin typeface="Sylfaen" pitchFamily="18" charset="0"/>
              </a:rPr>
              <a:t>Write (B);</a:t>
            </a:r>
          </a:p>
          <a:p>
            <a:r>
              <a:rPr lang="ka-GE" sz="2400" dirty="0" smtClean="0">
                <a:latin typeface="Sylfaen" pitchFamily="18" charset="0"/>
              </a:rPr>
              <a:t>უზრუნველყოფს გამძლეობას, უსაფრთხოებას, აღდგენას.</a:t>
            </a:r>
          </a:p>
          <a:p>
            <a:r>
              <a:rPr lang="ka-GE" sz="2400" dirty="0" smtClean="0">
                <a:latin typeface="Sylfaen" pitchFamily="18" charset="0"/>
              </a:rPr>
              <a:t>ასევე </a:t>
            </a:r>
            <a:r>
              <a:rPr lang="en-US" sz="2400" dirty="0" smtClean="0">
                <a:latin typeface="Sylfaen" pitchFamily="18" charset="0"/>
              </a:rPr>
              <a:t>Logging, lock tables, deadlock</a:t>
            </a:r>
            <a:r>
              <a:rPr lang="ka-GE" sz="2400" dirty="0" smtClean="0">
                <a:latin typeface="Sylfaen" pitchFamily="18" charset="0"/>
              </a:rPr>
              <a:t>-ების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ka-GE" sz="2400" dirty="0" smtClean="0">
                <a:latin typeface="Sylfaen" pitchFamily="18" charset="0"/>
              </a:rPr>
              <a:t>გამოვლენას </a:t>
            </a:r>
            <a:r>
              <a:rPr lang="en-US" sz="2400" dirty="0" smtClean="0">
                <a:latin typeface="Sylfaen" pitchFamily="18" charset="0"/>
              </a:rPr>
              <a:t>&amp; resolution.</a:t>
            </a:r>
          </a:p>
          <a:p>
            <a:endParaRPr lang="en-US" dirty="0" smtClean="0">
              <a:latin typeface="Sylfaen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3013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DIN-Medium" charset="0"/>
              </a:rPr>
              <a:t>Running Your Database in the Cloud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sz="1800" dirty="0" smtClean="0">
                <a:latin typeface="Sylfaen" pitchFamily="18" charset="0"/>
              </a:rPr>
              <a:t>უახლესი რამ რაც </a:t>
            </a:r>
            <a:r>
              <a:rPr lang="en-US" sz="1800" dirty="0" smtClean="0">
                <a:latin typeface="Sylfaen" pitchFamily="18" charset="0"/>
              </a:rPr>
              <a:t>DBMS-</a:t>
            </a:r>
            <a:r>
              <a:rPr lang="ka-GE" sz="1800" dirty="0" smtClean="0">
                <a:latin typeface="Sylfaen" pitchFamily="18" charset="0"/>
              </a:rPr>
              <a:t>მა შემოგვთავაზა არის </a:t>
            </a:r>
            <a:r>
              <a:rPr lang="en-US" sz="1800" dirty="0" smtClean="0">
                <a:latin typeface="Sylfaen" pitchFamily="18" charset="0"/>
              </a:rPr>
              <a:t>Cloud Based Management </a:t>
            </a:r>
            <a:r>
              <a:rPr lang="ka-GE" sz="1800" dirty="0" smtClean="0">
                <a:latin typeface="Sylfaen" pitchFamily="18" charset="0"/>
              </a:rPr>
              <a:t>(</a:t>
            </a:r>
            <a:r>
              <a:rPr lang="en-US" sz="1800" dirty="0" smtClean="0">
                <a:latin typeface="Sylfaen" pitchFamily="18" charset="0"/>
              </a:rPr>
              <a:t>Cloud-</a:t>
            </a:r>
            <a:r>
              <a:rPr lang="ka-GE" sz="1800" dirty="0" smtClean="0">
                <a:latin typeface="Sylfaen" pitchFamily="18" charset="0"/>
              </a:rPr>
              <a:t>ზე დაფუძნებული მართვა</a:t>
            </a:r>
            <a:r>
              <a:rPr lang="en-US" sz="1800" dirty="0" smtClean="0">
                <a:latin typeface="Sylfaen" pitchFamily="18" charset="0"/>
              </a:rPr>
              <a:t>)</a:t>
            </a:r>
            <a:r>
              <a:rPr lang="ka-GE" sz="1800" dirty="0" smtClean="0">
                <a:latin typeface="Sylfaen" pitchFamily="18" charset="0"/>
              </a:rPr>
              <a:t>, რომელიც უზრუნველყოფს სწრაფ წვდომას მონაცემებთან (საუბარია  </a:t>
            </a:r>
            <a:r>
              <a:rPr lang="ka-GE" sz="1800" b="1" dirty="0" smtClean="0">
                <a:latin typeface="Sylfaen" pitchFamily="18" charset="0"/>
              </a:rPr>
              <a:t>ტერაბაიტი</a:t>
            </a:r>
            <a:r>
              <a:rPr lang="ka-GE" sz="1800" dirty="0" smtClean="0">
                <a:latin typeface="Sylfaen" pitchFamily="18" charset="0"/>
              </a:rPr>
              <a:t> და უფრო დიდი რაოდენობის </a:t>
            </a:r>
            <a:r>
              <a:rPr lang="ka-GE" sz="1800" b="1" dirty="0" smtClean="0">
                <a:latin typeface="Sylfaen" pitchFamily="18" charset="0"/>
              </a:rPr>
              <a:t>(პეტაბაიტი) </a:t>
            </a:r>
            <a:r>
              <a:rPr lang="ka-GE" sz="1800" dirty="0" smtClean="0">
                <a:latin typeface="Sylfaen" pitchFamily="18" charset="0"/>
              </a:rPr>
              <a:t>მონაცემებზე)</a:t>
            </a:r>
            <a:r>
              <a:rPr lang="en-US" sz="1800" dirty="0" smtClean="0">
                <a:latin typeface="Sylfae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Cloud </a:t>
            </a:r>
            <a:r>
              <a:rPr lang="ka-GE" sz="1800" dirty="0" smtClean="0"/>
              <a:t>ბაზებია</a:t>
            </a:r>
            <a:r>
              <a:rPr lang="en-US" sz="1800" dirty="0" smtClean="0"/>
              <a:t>:  </a:t>
            </a:r>
            <a:endParaRPr lang="ka-GE" sz="1800" dirty="0" smtClean="0"/>
          </a:p>
          <a:p>
            <a:pPr marL="651510" lvl="1" indent="-285750">
              <a:buFont typeface="Arial" pitchFamily="34" charset="0"/>
              <a:buChar char="•"/>
            </a:pPr>
            <a:r>
              <a:rPr lang="en-US" sz="1800" dirty="0" smtClean="0"/>
              <a:t>Amazon </a:t>
            </a:r>
            <a:r>
              <a:rPr lang="en-US" sz="1800" dirty="0" err="1" smtClean="0"/>
              <a:t>SimpleDB</a:t>
            </a:r>
            <a:r>
              <a:rPr lang="en-US" sz="1800" dirty="0" smtClean="0"/>
              <a:t>: Key – value (</a:t>
            </a:r>
            <a:r>
              <a:rPr lang="en-US" sz="1800" dirty="0" err="1" smtClean="0"/>
              <a:t>noSQL</a:t>
            </a:r>
            <a:r>
              <a:rPr lang="en-US" sz="1800" dirty="0" smtClean="0"/>
              <a:t>) system &amp; </a:t>
            </a:r>
            <a:endParaRPr lang="ka-GE" sz="1800" dirty="0" smtClean="0"/>
          </a:p>
          <a:p>
            <a:pPr marL="651510" lvl="1" indent="-285750">
              <a:buFont typeface="Arial" pitchFamily="34" charset="0"/>
              <a:buChar char="•"/>
            </a:pPr>
            <a:r>
              <a:rPr lang="en-US" sz="1800" dirty="0" smtClean="0"/>
              <a:t>Amazon relational system (MySQL). </a:t>
            </a:r>
            <a:endParaRPr lang="ka-GE" sz="1800" dirty="0" smtClean="0"/>
          </a:p>
          <a:p>
            <a:pPr marL="651510" lvl="1" indent="-285750">
              <a:buFont typeface="Arial" pitchFamily="34" charset="0"/>
              <a:buChar char="•"/>
            </a:pPr>
            <a:r>
              <a:rPr lang="en-US" sz="1800" dirty="0" smtClean="0"/>
              <a:t>Not only SQL. </a:t>
            </a:r>
            <a:endParaRPr lang="ka-GE" sz="1800" dirty="0" smtClean="0"/>
          </a:p>
          <a:p>
            <a:pPr marL="651510" lvl="1" indent="-285750">
              <a:buFont typeface="Arial" pitchFamily="34" charset="0"/>
              <a:buChar char="•"/>
            </a:pPr>
            <a:r>
              <a:rPr lang="en-US" sz="1800" dirty="0" smtClean="0"/>
              <a:t>Weaker consistency requirements, adds horizontal scaling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674096"/>
            <a:ext cx="2743200" cy="218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2344"/>
          </a:xfrm>
        </p:spPr>
        <p:txBody>
          <a:bodyPr>
            <a:normAutofit/>
          </a:bodyPr>
          <a:lstStyle/>
          <a:p>
            <a:r>
              <a:rPr lang="en-US" sz="4000" dirty="0"/>
              <a:t>DBMS in Cloud Architecture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806334" cy="43894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23528" y="5660461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 smtClean="0"/>
              <a:t>     </a:t>
            </a:r>
            <a:r>
              <a:rPr lang="ka-GE" sz="1400" dirty="0" smtClean="0">
                <a:latin typeface="Sylfaen" pitchFamily="18" charset="0"/>
              </a:rPr>
              <a:t>ზემოთ </a:t>
            </a:r>
            <a:r>
              <a:rPr lang="ka-GE" sz="1400" dirty="0">
                <a:latin typeface="Sylfaen" pitchFamily="18" charset="0"/>
              </a:rPr>
              <a:t>წარმოდგენილია </a:t>
            </a:r>
            <a:r>
              <a:rPr lang="en-US" sz="1400" dirty="0">
                <a:latin typeface="Sylfaen" pitchFamily="18" charset="0"/>
              </a:rPr>
              <a:t>DBMS Cloud-</a:t>
            </a:r>
            <a:r>
              <a:rPr lang="ka-GE" sz="1400" dirty="0">
                <a:latin typeface="Sylfaen" pitchFamily="18" charset="0"/>
              </a:rPr>
              <a:t>ში არქიტექტურა, პირველი ფენა არის </a:t>
            </a:r>
            <a:r>
              <a:rPr lang="en-US" sz="1400" dirty="0">
                <a:latin typeface="Sylfaen" pitchFamily="18" charset="0"/>
              </a:rPr>
              <a:t>Storage, </a:t>
            </a:r>
            <a:r>
              <a:rPr lang="ka-GE" sz="1400" dirty="0">
                <a:latin typeface="Sylfaen" pitchFamily="18" charset="0"/>
              </a:rPr>
              <a:t>რომელსაც მოჰყვება მონაცემთა ბაზების </a:t>
            </a:r>
            <a:r>
              <a:rPr lang="ka-GE" sz="1400" dirty="0" smtClean="0">
                <a:latin typeface="Sylfaen" pitchFamily="18" charset="0"/>
              </a:rPr>
              <a:t>ფენა</a:t>
            </a:r>
            <a:r>
              <a:rPr lang="en-US" sz="1400" dirty="0" smtClean="0">
                <a:latin typeface="Sylfaen" pitchFamily="18" charset="0"/>
              </a:rPr>
              <a:t>(Database)</a:t>
            </a:r>
            <a:r>
              <a:rPr lang="ka-GE" sz="1400" dirty="0" smtClean="0">
                <a:latin typeface="Sylfaen" pitchFamily="18" charset="0"/>
              </a:rPr>
              <a:t> </a:t>
            </a:r>
            <a:r>
              <a:rPr lang="ka-GE" sz="1400" dirty="0">
                <a:latin typeface="Sylfaen" pitchFamily="18" charset="0"/>
              </a:rPr>
              <a:t>და ბოლოს, სულ ზედა ფენა არის აპლიკაციის </a:t>
            </a:r>
            <a:r>
              <a:rPr lang="ka-GE" sz="1400" dirty="0" smtClean="0">
                <a:latin typeface="Sylfaen" pitchFamily="18" charset="0"/>
              </a:rPr>
              <a:t>ფენა</a:t>
            </a:r>
            <a:r>
              <a:rPr lang="en-US" sz="1400" dirty="0" smtClean="0">
                <a:latin typeface="Sylfaen" pitchFamily="18" charset="0"/>
              </a:rPr>
              <a:t>(Application)</a:t>
            </a:r>
            <a:r>
              <a:rPr lang="ka-GE" sz="1400" dirty="0" smtClean="0">
                <a:latin typeface="Sylfaen" pitchFamily="18" charset="0"/>
              </a:rPr>
              <a:t>.  </a:t>
            </a:r>
            <a:r>
              <a:rPr lang="ka-GE" sz="1400" dirty="0">
                <a:latin typeface="Sylfaen" pitchFamily="18" charset="0"/>
              </a:rPr>
              <a:t>წარმადობის თვალსაზრისით იგი უზრუნველყოფს </a:t>
            </a:r>
            <a:r>
              <a:rPr lang="ka-GE" sz="1400" dirty="0" smtClean="0">
                <a:latin typeface="Sylfaen" pitchFamily="18" charset="0"/>
              </a:rPr>
              <a:t>მონაცემებთან </a:t>
            </a:r>
            <a:r>
              <a:rPr lang="ka-GE" sz="1400" dirty="0">
                <a:latin typeface="Sylfaen" pitchFamily="18" charset="0"/>
              </a:rPr>
              <a:t>ეფექტურ წვდომას.  მონაცემები იშიფრება ავტომატურად, მაშინ, როცა ხდება </a:t>
            </a:r>
            <a:r>
              <a:rPr lang="en-US" sz="1400" dirty="0" smtClean="0">
                <a:latin typeface="Sylfaen" pitchFamily="18" charset="0"/>
              </a:rPr>
              <a:t>Back </a:t>
            </a:r>
            <a:r>
              <a:rPr lang="en-US" sz="1400" dirty="0">
                <a:latin typeface="Sylfaen" pitchFamily="18" charset="0"/>
              </a:rPr>
              <a:t>up-</a:t>
            </a:r>
            <a:r>
              <a:rPr lang="ka-GE" sz="1400" dirty="0">
                <a:latin typeface="Sylfaen" pitchFamily="18" charset="0"/>
              </a:rPr>
              <a:t>ი.</a:t>
            </a:r>
            <a:endParaRPr lang="en-US" sz="14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0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38150" y="-12700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 smtClean="0">
                <a:latin typeface="DIN-Medium" charset="0"/>
              </a:rPr>
              <a:t>Running Your Database in the Cloud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812800"/>
            <a:ext cx="9090025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7075488" y="6530975"/>
            <a:ext cx="1928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Calibri" pitchFamily="34" charset="0"/>
              </a:rPr>
              <a:t>Source: Chappell &amp; Associates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8"/>
          <p:cNvSpPr txBox="1">
            <a:spLocks noChangeArrowheads="1"/>
          </p:cNvSpPr>
          <p:nvPr/>
        </p:nvSpPr>
        <p:spPr bwMode="auto">
          <a:xfrm>
            <a:off x="6477000" y="6172200"/>
            <a:ext cx="2362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Calibri" pitchFamily="34" charset="0"/>
              </a:rPr>
              <a:t>Source: Chappell &amp; Associates</a:t>
            </a:r>
          </a:p>
        </p:txBody>
      </p:sp>
      <p:pic>
        <p:nvPicPr>
          <p:cNvPr id="7885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403225"/>
            <a:ext cx="90932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38150" y="277813"/>
            <a:ext cx="8229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 smtClean="0">
                <a:latin typeface="DIN-Medium" charset="0"/>
              </a:rPr>
              <a:t>Running Your Database in the Cloud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905000" y="5638800"/>
            <a:ext cx="53340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Internet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1371600"/>
            <a:ext cx="6400800" cy="4038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olid"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AWS Cloud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1981200"/>
            <a:ext cx="3352800" cy="304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EC2 Availability Zone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905000" y="4191000"/>
            <a:ext cx="381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chemeClr val="bg1"/>
                </a:solidFill>
                <a:cs typeface="Times New Roman" pitchFamily="18" charset="0"/>
                <a:sym typeface="Times New Roman" pitchFamily="18" charset="0"/>
              </a:rPr>
              <a:t>EC2</a:t>
            </a:r>
          </a:p>
        </p:txBody>
      </p:sp>
      <p:sp>
        <p:nvSpPr>
          <p:cNvPr id="11" name="Left-Right Arrow 10"/>
          <p:cNvSpPr/>
          <p:nvPr/>
        </p:nvSpPr>
        <p:spPr bwMode="auto">
          <a:xfrm rot="5400000">
            <a:off x="2571750" y="5162550"/>
            <a:ext cx="1295400" cy="723900"/>
          </a:xfrm>
          <a:prstGeom prst="left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867400" y="1981200"/>
            <a:ext cx="1752600" cy="304800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292100" dist="1397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S3 Storage</a:t>
            </a: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1905000" y="2819400"/>
            <a:ext cx="381000" cy="3048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EBS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048000" y="4191000"/>
            <a:ext cx="381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chemeClr val="bg1"/>
                </a:solidFill>
                <a:cs typeface="Times New Roman" pitchFamily="18" charset="0"/>
                <a:sym typeface="Times New Roman" pitchFamily="18" charset="0"/>
              </a:rPr>
              <a:t>EC2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038600" y="4191000"/>
            <a:ext cx="381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chemeClr val="bg1"/>
                </a:solidFill>
                <a:cs typeface="Times New Roman" pitchFamily="18" charset="0"/>
                <a:sym typeface="Times New Roman" pitchFamily="18" charset="0"/>
              </a:rPr>
              <a:t>EC2</a:t>
            </a:r>
          </a:p>
        </p:txBody>
      </p:sp>
      <p:sp>
        <p:nvSpPr>
          <p:cNvPr id="16" name="Flowchart: Magnetic Disk 15"/>
          <p:cNvSpPr/>
          <p:nvPr/>
        </p:nvSpPr>
        <p:spPr bwMode="auto">
          <a:xfrm>
            <a:off x="2438400" y="2819400"/>
            <a:ext cx="381000" cy="3048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EBS</a:t>
            </a:r>
          </a:p>
        </p:txBody>
      </p:sp>
      <p:sp>
        <p:nvSpPr>
          <p:cNvPr id="17" name="Flowchart: Magnetic Disk 16"/>
          <p:cNvSpPr/>
          <p:nvPr/>
        </p:nvSpPr>
        <p:spPr bwMode="auto">
          <a:xfrm>
            <a:off x="2971800" y="2819400"/>
            <a:ext cx="381000" cy="3048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EBS</a:t>
            </a:r>
          </a:p>
        </p:txBody>
      </p:sp>
      <p:sp>
        <p:nvSpPr>
          <p:cNvPr id="18" name="Flowchart: Magnetic Disk 17"/>
          <p:cNvSpPr/>
          <p:nvPr/>
        </p:nvSpPr>
        <p:spPr bwMode="auto">
          <a:xfrm>
            <a:off x="3505200" y="2819400"/>
            <a:ext cx="381000" cy="3048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EBS</a:t>
            </a:r>
          </a:p>
        </p:txBody>
      </p:sp>
      <p:sp>
        <p:nvSpPr>
          <p:cNvPr id="19" name="Flowchart: Magnetic Disk 18"/>
          <p:cNvSpPr/>
          <p:nvPr/>
        </p:nvSpPr>
        <p:spPr bwMode="auto">
          <a:xfrm>
            <a:off x="4038600" y="2819400"/>
            <a:ext cx="381000" cy="3048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EBS</a:t>
            </a:r>
          </a:p>
        </p:txBody>
      </p:sp>
      <p:sp>
        <p:nvSpPr>
          <p:cNvPr id="20" name="Flowchart: Magnetic Disk 19"/>
          <p:cNvSpPr/>
          <p:nvPr/>
        </p:nvSpPr>
        <p:spPr bwMode="auto">
          <a:xfrm>
            <a:off x="4572000" y="2819400"/>
            <a:ext cx="381000" cy="3048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EBS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19800" y="2743200"/>
            <a:ext cx="1371600" cy="3048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EBS Snapshot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3200400"/>
            <a:ext cx="1371600" cy="3048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EBS Snapshot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19800" y="3657600"/>
            <a:ext cx="1371600" cy="3048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EBS Snapshot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19800" y="4114800"/>
            <a:ext cx="1371600" cy="3048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EBS Snapshot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19800" y="4572000"/>
            <a:ext cx="1371600" cy="3048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EBS Snapshot</a:t>
            </a:r>
          </a:p>
        </p:txBody>
      </p:sp>
      <p:cxnSp>
        <p:nvCxnSpPr>
          <p:cNvPr id="26" name="Straight Arrow Connector 25"/>
          <p:cNvCxnSpPr>
            <a:stCxn id="13" idx="3"/>
          </p:cNvCxnSpPr>
          <p:nvPr/>
        </p:nvCxnSpPr>
        <p:spPr>
          <a:xfrm rot="5400000">
            <a:off x="1562101" y="3657600"/>
            <a:ext cx="1066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3"/>
          </p:cNvCxnSpPr>
          <p:nvPr/>
        </p:nvCxnSpPr>
        <p:spPr>
          <a:xfrm rot="5400000">
            <a:off x="3695701" y="3657600"/>
            <a:ext cx="1066800" cy="3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6" idx="3"/>
          </p:cNvCxnSpPr>
          <p:nvPr/>
        </p:nvCxnSpPr>
        <p:spPr>
          <a:xfrm rot="16200000" flipH="1">
            <a:off x="2400300" y="3352800"/>
            <a:ext cx="1066800" cy="6096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8" idx="3"/>
          </p:cNvCxnSpPr>
          <p:nvPr/>
        </p:nvCxnSpPr>
        <p:spPr>
          <a:xfrm rot="5400000">
            <a:off x="2933700" y="3429000"/>
            <a:ext cx="1066800" cy="4572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212" name="TextBox 8"/>
          <p:cNvSpPr txBox="1">
            <a:spLocks noChangeArrowheads="1"/>
          </p:cNvSpPr>
          <p:nvPr/>
        </p:nvSpPr>
        <p:spPr bwMode="auto">
          <a:xfrm>
            <a:off x="7118350" y="6581775"/>
            <a:ext cx="10271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Source: Amazon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ylfaen" pitchFamily="18" charset="0"/>
              </a:rPr>
              <a:t>DBMS  vs. Cloud DBMS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Sylfaen" pitchFamily="18" charset="0"/>
              </a:rPr>
              <a:t>	</a:t>
            </a:r>
            <a:r>
              <a:rPr lang="ka-GE" sz="2000" dirty="0" smtClean="0">
                <a:latin typeface="Sylfaen" pitchFamily="18" charset="0"/>
              </a:rPr>
              <a:t>ერთ-ერთი მნიშვნელოვანი სხვაობა არის ის, რომ </a:t>
            </a:r>
            <a:r>
              <a:rPr lang="ka-GE" sz="2000" b="1" dirty="0" smtClean="0">
                <a:latin typeface="Sylfaen" pitchFamily="18" charset="0"/>
              </a:rPr>
              <a:t>Cloud</a:t>
            </a:r>
            <a:r>
              <a:rPr lang="ka-GE" sz="2000" dirty="0" smtClean="0">
                <a:latin typeface="Sylfaen" pitchFamily="18" charset="0"/>
              </a:rPr>
              <a:t>  </a:t>
            </a:r>
            <a:r>
              <a:rPr lang="ka-GE" sz="2000" b="1" dirty="0" smtClean="0">
                <a:latin typeface="Sylfaen" pitchFamily="18" charset="0"/>
              </a:rPr>
              <a:t>DBMS</a:t>
            </a:r>
            <a:r>
              <a:rPr lang="ka-GE" sz="2000" dirty="0" smtClean="0">
                <a:latin typeface="Sylfaen" pitchFamily="18" charset="0"/>
              </a:rPr>
              <a:t> არის სწრაფი, სტაბილური და მდგრადი</a:t>
            </a:r>
            <a:r>
              <a:rPr lang="ka-GE" sz="2000" b="1" dirty="0" smtClean="0">
                <a:latin typeface="Sylfaen" pitchFamily="18" charset="0"/>
              </a:rPr>
              <a:t>(Scalable)</a:t>
            </a:r>
            <a:r>
              <a:rPr lang="ka-GE" sz="2000" dirty="0" smtClean="0">
                <a:latin typeface="Sylfaen" pitchFamily="18" charset="0"/>
              </a:rPr>
              <a:t>.  მათ შეუძლიათ გაუმკლავდნენ იმხელა მოცულობის მონაცემებს (საუბარია  </a:t>
            </a:r>
            <a:r>
              <a:rPr lang="ka-GE" sz="2000" b="1" dirty="0" smtClean="0">
                <a:latin typeface="Sylfaen" pitchFamily="18" charset="0"/>
              </a:rPr>
              <a:t>ტერაბაიტი</a:t>
            </a:r>
            <a:r>
              <a:rPr lang="ka-GE" sz="2000" dirty="0" smtClean="0">
                <a:latin typeface="Sylfaen" pitchFamily="18" charset="0"/>
              </a:rPr>
              <a:t> და უფრო დიდი რაოდენობის </a:t>
            </a:r>
            <a:r>
              <a:rPr lang="ka-GE" sz="2000" b="1" dirty="0" smtClean="0">
                <a:latin typeface="Sylfaen" pitchFamily="18" charset="0"/>
              </a:rPr>
              <a:t>(პეტაბაიტი) </a:t>
            </a:r>
            <a:r>
              <a:rPr lang="ka-GE" sz="2000" dirty="0" smtClean="0">
                <a:latin typeface="Sylfaen" pitchFamily="18" charset="0"/>
              </a:rPr>
              <a:t>მონაცემებზე)  და პროცესებს, რაც შეუძლებელია ტიპიური </a:t>
            </a:r>
            <a:r>
              <a:rPr lang="ka-GE" sz="2000" b="1" dirty="0" smtClean="0">
                <a:latin typeface="Sylfaen" pitchFamily="18" charset="0"/>
              </a:rPr>
              <a:t>DBMS</a:t>
            </a:r>
            <a:r>
              <a:rPr lang="ka-GE" sz="2000" dirty="0" smtClean="0">
                <a:latin typeface="Sylfaen" pitchFamily="18" charset="0"/>
              </a:rPr>
              <a:t>-სთვის.</a:t>
            </a:r>
            <a:endParaRPr lang="ru-RU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802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ylfaen" pitchFamily="18" charset="0"/>
              </a:rPr>
              <a:t>DBMS  vs. Cloud DBMS</a:t>
            </a:r>
            <a:endParaRPr lang="ru-RU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752600"/>
          <a:ext cx="7902831" cy="490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277"/>
                <a:gridCol w="2634277"/>
                <a:gridCol w="2634277"/>
              </a:tblGrid>
              <a:tr h="2624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Features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DBMS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 DBMS</a:t>
                      </a:r>
                      <a:endParaRPr lang="en-US" dirty="0"/>
                    </a:p>
                  </a:txBody>
                  <a:tcPr/>
                </a:tc>
              </a:tr>
              <a:tr h="567267"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დიდი რაოდენობის მონაცემებთან</a:t>
                      </a:r>
                      <a:r>
                        <a:rPr lang="ka-GE" sz="1200" baseline="0" dirty="0" smtClean="0"/>
                        <a:t> მუშაობა (ტერაბაიტი, პეტაბაიტი)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არა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კი</a:t>
                      </a:r>
                      <a:endParaRPr lang="en-US" sz="1200" dirty="0"/>
                    </a:p>
                  </a:txBody>
                  <a:tcPr/>
                </a:tc>
              </a:tr>
              <a:tr h="567267"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უსაფრთხოება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smtClean="0"/>
                        <a:t>(</a:t>
                      </a:r>
                      <a:r>
                        <a:rPr kumimoji="0" lang="en-US" sz="12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 and privacy</a:t>
                      </a:r>
                      <a:r>
                        <a:rPr lang="ru-RU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კი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არა</a:t>
                      </a:r>
                      <a:endParaRPr lang="en-US" sz="1200" dirty="0"/>
                    </a:p>
                  </a:txBody>
                  <a:tcPr/>
                </a:tc>
              </a:tr>
              <a:tr h="567267"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სისწრაფე (</a:t>
                      </a:r>
                      <a:r>
                        <a:rPr lang="ru-RU" sz="1200" dirty="0" smtClean="0"/>
                        <a:t>Speed)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არა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კი</a:t>
                      </a:r>
                      <a:endParaRPr lang="en-US" sz="1200" dirty="0"/>
                    </a:p>
                  </a:txBody>
                  <a:tcPr/>
                </a:tc>
              </a:tr>
              <a:tr h="567267"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სტაბილური, მგდრადი </a:t>
                      </a:r>
                      <a:r>
                        <a:rPr lang="ka-GE" sz="1200" dirty="0" smtClean="0"/>
                        <a:t>(</a:t>
                      </a:r>
                      <a:r>
                        <a:rPr kumimoji="0" lang="en-US" sz="12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Scalability and Performance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არა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კი</a:t>
                      </a:r>
                      <a:endParaRPr lang="en-US" sz="1200" dirty="0"/>
                    </a:p>
                  </a:txBody>
                  <a:tcPr/>
                </a:tc>
              </a:tr>
              <a:tr h="567267"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მონაცემებთან წვდომა ნებისმიერ</a:t>
                      </a:r>
                      <a:r>
                        <a:rPr lang="ka-GE" sz="1200" baseline="0" dirty="0" smtClean="0"/>
                        <a:t> დროს ნებისმიერი ადგილიდან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კი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კი</a:t>
                      </a:r>
                      <a:endParaRPr lang="en-US" sz="1200" dirty="0"/>
                    </a:p>
                  </a:txBody>
                  <a:tcPr/>
                </a:tc>
              </a:tr>
              <a:tr h="567267">
                <a:tc>
                  <a:txBody>
                    <a:bodyPr/>
                    <a:lstStyle/>
                    <a:p>
                      <a:r>
                        <a:rPr lang="ka-GE" sz="1200" dirty="0" smtClean="0"/>
                        <a:t>მონაცემთა დაკარგვის საფრთხე (</a:t>
                      </a:r>
                      <a:r>
                        <a:rPr lang="en-US" sz="1200" dirty="0" smtClean="0"/>
                        <a:t>Risk of losing data</a:t>
                      </a:r>
                      <a:r>
                        <a:rPr lang="ka-GE" sz="120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კი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არა</a:t>
                      </a:r>
                      <a:endParaRPr lang="en-US" sz="1200" dirty="0"/>
                    </a:p>
                  </a:txBody>
                  <a:tcPr/>
                </a:tc>
              </a:tr>
              <a:tr h="56726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Backup and Recovery</a:t>
                      </a:r>
                      <a:endParaRPr lang="en-US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არა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კი</a:t>
                      </a:r>
                      <a:endParaRPr lang="en-US" sz="1200" dirty="0"/>
                    </a:p>
                  </a:txBody>
                  <a:tcPr/>
                </a:tc>
              </a:tr>
              <a:tr h="567267"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 Efficiency</a:t>
                      </a:r>
                      <a:endParaRPr lang="en-US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არა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smtClean="0"/>
                        <a:t>კი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Cloud DBMS </a:t>
            </a:r>
            <a:r>
              <a:rPr lang="ka-GE" sz="3200" dirty="0" smtClean="0"/>
              <a:t>უსაფრთხოების პრობლემა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>
            <a:normAutofit/>
          </a:bodyPr>
          <a:lstStyle/>
          <a:p>
            <a:r>
              <a:rPr lang="ka-GE" sz="1800" dirty="0" smtClean="0">
                <a:latin typeface="Sylfaen" pitchFamily="18" charset="0"/>
              </a:rPr>
              <a:t>მიუხედავად იმისა, ის სარგებელი რასაც </a:t>
            </a:r>
            <a:r>
              <a:rPr lang="ka-GE" sz="1800" b="1" dirty="0" smtClean="0">
                <a:latin typeface="Sylfaen" pitchFamily="18" charset="0"/>
              </a:rPr>
              <a:t>Cloud</a:t>
            </a:r>
            <a:r>
              <a:rPr lang="en-US" sz="1800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DBMS</a:t>
            </a:r>
            <a:r>
              <a:rPr lang="ka-GE" sz="1800" dirty="0" smtClean="0">
                <a:latin typeface="Sylfaen" pitchFamily="18" charset="0"/>
              </a:rPr>
              <a:t>  გვთავაზობს, ბევრს ჯერ კიდევ მაინც აქვს შიში მის მიმართ.  ამის ერთ-ერთი ძირითადი მიზეზი სავარაუდოდ არის </a:t>
            </a:r>
            <a:r>
              <a:rPr lang="ka-GE" sz="1800" b="1" dirty="0" smtClean="0">
                <a:latin typeface="Sylfaen" pitchFamily="18" charset="0"/>
              </a:rPr>
              <a:t>უსაფრთხოების პრობლემა</a:t>
            </a:r>
            <a:r>
              <a:rPr lang="ka-GE" sz="1800" dirty="0" smtClean="0">
                <a:latin typeface="Sylfaen" pitchFamily="18" charset="0"/>
              </a:rPr>
              <a:t>, რომელიც ჯერ კიდევ ერთ-ერთ მნიშვნელოვან პრობლემად რჩება.  </a:t>
            </a:r>
          </a:p>
          <a:p>
            <a:pPr>
              <a:buNone/>
            </a:pPr>
            <a:endParaRPr lang="ka-GE" sz="1800" dirty="0" smtClean="0">
              <a:latin typeface="Sylfaen" pitchFamily="18" charset="0"/>
            </a:endParaRPr>
          </a:p>
          <a:p>
            <a:r>
              <a:rPr lang="ka-GE" sz="1800" dirty="0" smtClean="0">
                <a:latin typeface="Sylfaen" pitchFamily="18" charset="0"/>
              </a:rPr>
              <a:t>ეს უსაფრთხოების პრობლემა მომდინარეობს იქიდან, რომ </a:t>
            </a:r>
            <a:r>
              <a:rPr lang="ka-GE" sz="1800" b="1" dirty="0" smtClean="0">
                <a:latin typeface="Sylfaen" pitchFamily="18" charset="0"/>
              </a:rPr>
              <a:t>Cloud DBMS</a:t>
            </a:r>
            <a:r>
              <a:rPr lang="ka-GE" sz="1800" dirty="0" smtClean="0">
                <a:latin typeface="Sylfaen" pitchFamily="18" charset="0"/>
              </a:rPr>
              <a:t>  შემთხვევაში </a:t>
            </a:r>
            <a:r>
              <a:rPr lang="ka-GE" sz="1800" b="1" dirty="0" smtClean="0">
                <a:latin typeface="Sylfaen" pitchFamily="18" charset="0"/>
              </a:rPr>
              <a:t>რთულია მონიტორინგი</a:t>
            </a:r>
            <a:r>
              <a:rPr lang="ka-GE" sz="1800" dirty="0" smtClean="0">
                <a:latin typeface="Sylfaen" pitchFamily="18" charset="0"/>
              </a:rPr>
              <a:t>,  შეუძლებელია წინასწარ იმის ცოდნა თუ რა მიზნით მიმართავს ესა თუ ის აპლიკაცია ბაზას.</a:t>
            </a:r>
            <a:endParaRPr lang="en-US" sz="1800" dirty="0" smtClean="0">
              <a:latin typeface="Sylfaen" pitchFamily="18" charset="0"/>
            </a:endParaRPr>
          </a:p>
          <a:p>
            <a:endParaRPr lang="en-US" sz="1800" dirty="0" smtClean="0">
              <a:latin typeface="Sylfaen" pitchFamily="18" charset="0"/>
            </a:endParaRPr>
          </a:p>
          <a:p>
            <a:endParaRPr lang="en-US" sz="1800" dirty="0" smtClean="0">
              <a:latin typeface="Sylfaen" pitchFamily="18" charset="0"/>
            </a:endParaRPr>
          </a:p>
          <a:p>
            <a:pPr>
              <a:buNone/>
            </a:pPr>
            <a:r>
              <a:rPr lang="ka-GE" sz="1600" b="1" i="1" dirty="0" smtClean="0">
                <a:latin typeface="Sylfaen" pitchFamily="18" charset="0"/>
              </a:rPr>
              <a:t>	ამ პრობლემის თავიდან ასაცილებლად</a:t>
            </a:r>
            <a:r>
              <a:rPr lang="ka-GE" sz="1600" i="1" dirty="0" smtClean="0">
                <a:latin typeface="Sylfaen" pitchFamily="18" charset="0"/>
              </a:rPr>
              <a:t> ალბათ საუკეთესო ვარიენტია მონაცემთა უწყვეტი აუდიტი.  </a:t>
            </a:r>
            <a:endParaRPr lang="ru-RU" sz="1600" i="1" dirty="0" smtClean="0">
              <a:latin typeface="Sylfaen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"/>
          <p:cNvSpPr>
            <a:spLocks noGrp="1"/>
          </p:cNvSpPr>
          <p:nvPr>
            <p:ph type="title"/>
          </p:nvPr>
        </p:nvSpPr>
        <p:spPr>
          <a:xfrm>
            <a:off x="334963" y="242888"/>
            <a:ext cx="8524875" cy="565150"/>
          </a:xfrm>
        </p:spPr>
        <p:txBody>
          <a:bodyPr/>
          <a:lstStyle/>
          <a:p>
            <a:pPr algn="ctr"/>
            <a:r>
              <a:rPr lang="en-US" sz="3200" dirty="0" smtClean="0">
                <a:latin typeface="DIN-Medium" charset="0"/>
              </a:rPr>
              <a:t>Running Your Database in the Cloud</a:t>
            </a:r>
            <a:endParaRPr lang="en-US" sz="3100" dirty="0" smtClean="0">
              <a:latin typeface="DIN-Medium" charset="0"/>
              <a:ea typeface="ＭＳ Ｐゴシック" pitchFamily="34" charset="-128"/>
            </a:endParaRPr>
          </a:p>
        </p:txBody>
      </p:sp>
      <p:sp>
        <p:nvSpPr>
          <p:cNvPr id="152579" name="Content Placeholder 5"/>
          <p:cNvSpPr>
            <a:spLocks noGrp="1"/>
          </p:cNvSpPr>
          <p:nvPr>
            <p:ph idx="1"/>
          </p:nvPr>
        </p:nvSpPr>
        <p:spPr>
          <a:xfrm>
            <a:off x="325438" y="1249363"/>
            <a:ext cx="8534400" cy="5118100"/>
          </a:xfrm>
        </p:spPr>
        <p:txBody>
          <a:bodyPr/>
          <a:lstStyle/>
          <a:p>
            <a:pPr>
              <a:lnSpc>
                <a:spcPct val="90000"/>
              </a:lnSpc>
              <a:buClrTx/>
              <a:buSzTx/>
            </a:pPr>
            <a:r>
              <a:rPr lang="en-US" sz="2400" dirty="0" smtClean="0">
                <a:solidFill>
                  <a:srgbClr val="E30000"/>
                </a:solidFill>
                <a:latin typeface="Sylfaen" pitchFamily="18" charset="0"/>
                <a:ea typeface="ＭＳ Ｐゴシック" pitchFamily="34" charset="-128"/>
                <a:cs typeface="Arial" pitchFamily="34" charset="0"/>
              </a:rPr>
              <a:t>Build your own</a:t>
            </a:r>
          </a:p>
          <a:p>
            <a:pPr marL="742950" lvl="1" indent="-285750">
              <a:buSzTx/>
            </a:pPr>
            <a:r>
              <a:rPr lang="ka-GE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მაგალითად</a:t>
            </a:r>
            <a:r>
              <a:rPr lang="en-US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 - MySQL EC2</a:t>
            </a:r>
            <a:r>
              <a:rPr lang="ka-GE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-ზე</a:t>
            </a:r>
            <a:r>
              <a:rPr lang="en-US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dirty="0" err="1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Postgres</a:t>
            </a:r>
            <a:r>
              <a:rPr lang="en-US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 Rackspace</a:t>
            </a:r>
            <a:r>
              <a:rPr lang="ka-GE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-ზე</a:t>
            </a:r>
            <a:r>
              <a:rPr lang="en-US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, …</a:t>
            </a:r>
          </a:p>
          <a:p>
            <a:pPr marL="742950" lvl="1" indent="-285750">
              <a:buSzTx/>
            </a:pPr>
            <a:r>
              <a:rPr lang="ka-GE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ინსტანსის ყიდვა</a:t>
            </a:r>
            <a:endParaRPr lang="en-US" dirty="0" smtClean="0">
              <a:latin typeface="Sylfaen" pitchFamily="18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>
              <a:buSzTx/>
            </a:pPr>
            <a:r>
              <a:rPr lang="ka-GE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დააინსტალირეთ ბაზა თქვენი არქიტექტურის მიხედვით</a:t>
            </a:r>
            <a:endParaRPr lang="en-US" dirty="0" smtClean="0">
              <a:latin typeface="Sylfaen" pitchFamily="18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>
              <a:buSzTx/>
            </a:pPr>
            <a:r>
              <a:rPr lang="ka-GE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მართეთ თქვენი ბაზა</a:t>
            </a:r>
            <a:endParaRPr lang="en-US" dirty="0" smtClean="0">
              <a:latin typeface="Sylfaen" pitchFamily="18" charset="0"/>
              <a:ea typeface="ＭＳ Ｐゴシック" pitchFamily="34" charset="-128"/>
              <a:cs typeface="Arial" pitchFamily="34" charset="0"/>
            </a:endParaRPr>
          </a:p>
          <a:p>
            <a:pPr>
              <a:buSzTx/>
            </a:pPr>
            <a:r>
              <a:rPr lang="en-US" sz="2400" dirty="0" smtClean="0">
                <a:solidFill>
                  <a:srgbClr val="E30000"/>
                </a:solidFill>
                <a:latin typeface="Sylfaen" pitchFamily="18" charset="0"/>
                <a:ea typeface="ＭＳ Ｐゴシック" pitchFamily="34" charset="-128"/>
                <a:cs typeface="Arial" pitchFamily="34" charset="0"/>
              </a:rPr>
              <a:t>Database-as-a-Service</a:t>
            </a:r>
          </a:p>
          <a:p>
            <a:pPr marL="742950" lvl="1" indent="-285750">
              <a:buSzTx/>
            </a:pPr>
            <a:r>
              <a:rPr lang="ka-GE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მაგალითად</a:t>
            </a:r>
            <a:r>
              <a:rPr lang="en-US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 - Amazon RDS, </a:t>
            </a:r>
            <a:br>
              <a:rPr lang="en-US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dirty="0" err="1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Xeround</a:t>
            </a:r>
            <a:r>
              <a:rPr lang="en-US" dirty="0" smtClean="0">
                <a:latin typeface="Sylfaen" pitchFamily="18" charset="0"/>
                <a:ea typeface="ＭＳ Ｐゴシック" pitchFamily="34" charset="-128"/>
                <a:cs typeface="Arial" pitchFamily="34" charset="0"/>
              </a:rPr>
              <a:t>, Database.com, …</a:t>
            </a:r>
          </a:p>
        </p:txBody>
      </p:sp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he-IL"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52584" name="Picture 8" descr="royston_flatp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338" y="3361333"/>
            <a:ext cx="3573462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AutoShape 10" descr="image003"/>
          <p:cNvSpPr>
            <a:spLocks noChangeAspect="1" noChangeArrowheads="1"/>
          </p:cNvSpPr>
          <p:nvPr/>
        </p:nvSpPr>
        <p:spPr bwMode="auto">
          <a:xfrm>
            <a:off x="3395663" y="2238375"/>
            <a:ext cx="23526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7" name="AutoShape 12" descr="image003"/>
          <p:cNvSpPr>
            <a:spLocks noChangeAspect="1" noChangeArrowheads="1"/>
          </p:cNvSpPr>
          <p:nvPr/>
        </p:nvSpPr>
        <p:spPr bwMode="auto">
          <a:xfrm>
            <a:off x="155575" y="46038"/>
            <a:ext cx="23526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8" name="AutoShape 14" descr="image003"/>
          <p:cNvSpPr>
            <a:spLocks noChangeAspect="1" noChangeArrowheads="1"/>
          </p:cNvSpPr>
          <p:nvPr/>
        </p:nvSpPr>
        <p:spPr bwMode="auto">
          <a:xfrm>
            <a:off x="3395663" y="2238375"/>
            <a:ext cx="23526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2594" name="Picture 18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8338" y="3227536"/>
            <a:ext cx="1979612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u="sng" dirty="0" smtClean="0"/>
              <a:t>შესავალი</a:t>
            </a:r>
            <a:endParaRPr lang="ru-RU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389120"/>
          </a:xfrm>
        </p:spPr>
        <p:txBody>
          <a:bodyPr>
            <a:normAutofit/>
          </a:bodyPr>
          <a:lstStyle/>
          <a:p>
            <a:r>
              <a:rPr lang="ka-GE" sz="2400" dirty="0" smtClean="0">
                <a:latin typeface="Sylfaen" pitchFamily="18" charset="0"/>
              </a:rPr>
              <a:t>რა არის </a:t>
            </a:r>
            <a:r>
              <a:rPr lang="en-US" altLang="en-US" sz="2400" dirty="0" smtClean="0">
                <a:latin typeface="Sylfaen" pitchFamily="18" charset="0"/>
              </a:rPr>
              <a:t>Database Management System(DBMS)</a:t>
            </a:r>
            <a:endParaRPr lang="ka-GE" sz="2400" dirty="0" smtClean="0">
              <a:latin typeface="Sylfaen" pitchFamily="18" charset="0"/>
            </a:endParaRPr>
          </a:p>
          <a:p>
            <a:r>
              <a:rPr lang="en-US" altLang="en-US" sz="2400" dirty="0" smtClean="0">
                <a:latin typeface="Sylfaen" pitchFamily="18" charset="0"/>
              </a:rPr>
              <a:t>DBMS </a:t>
            </a:r>
            <a:r>
              <a:rPr lang="ka-GE" altLang="en-US" sz="2400" dirty="0" smtClean="0">
                <a:latin typeface="Sylfaen" pitchFamily="18" charset="0"/>
              </a:rPr>
              <a:t>კომპონენტები და მათი განხილვა</a:t>
            </a:r>
          </a:p>
          <a:p>
            <a:r>
              <a:rPr lang="en-US" sz="2400" dirty="0" smtClean="0">
                <a:latin typeface="Sylfaen" pitchFamily="18" charset="0"/>
              </a:rPr>
              <a:t>DBMS </a:t>
            </a:r>
            <a:r>
              <a:rPr lang="ka-GE" sz="2400" dirty="0" smtClean="0">
                <a:latin typeface="Sylfaen" pitchFamily="18" charset="0"/>
              </a:rPr>
              <a:t>სტრუქტურა</a:t>
            </a:r>
            <a:endParaRPr lang="en-US" altLang="en-US" sz="2400" dirty="0" smtClean="0">
              <a:latin typeface="Sylfaen" pitchFamily="18" charset="0"/>
            </a:endParaRPr>
          </a:p>
          <a:p>
            <a:r>
              <a:rPr lang="en-US" sz="2400" dirty="0" smtClean="0">
                <a:latin typeface="Sylfaen" pitchFamily="18" charset="0"/>
              </a:rPr>
              <a:t>Running Your Database in the Cloud</a:t>
            </a:r>
          </a:p>
          <a:p>
            <a:r>
              <a:rPr lang="en-US" sz="2400" dirty="0" smtClean="0">
                <a:latin typeface="Sylfaen" pitchFamily="18" charset="0"/>
              </a:rPr>
              <a:t>DBMS  vs. Cloud DBMS</a:t>
            </a:r>
            <a:endParaRPr lang="ka-GE" sz="2400" dirty="0" smtClean="0">
              <a:latin typeface="Sylfaen" pitchFamily="18" charset="0"/>
            </a:endParaRPr>
          </a:p>
          <a:p>
            <a:r>
              <a:rPr lang="en-US" altLang="en-US" sz="2400" dirty="0" smtClean="0">
                <a:latin typeface="Sylfaen" pitchFamily="18" charset="0"/>
              </a:rPr>
              <a:t>Cloud DBMS </a:t>
            </a:r>
            <a:r>
              <a:rPr lang="ka-GE" altLang="en-US" sz="2400" dirty="0" smtClean="0">
                <a:latin typeface="Sylfaen" pitchFamily="18" charset="0"/>
              </a:rPr>
              <a:t>უსაფრთხოების პრობლემა</a:t>
            </a:r>
            <a:endParaRPr lang="en-US" altLang="en-US" sz="2400" dirty="0" smtClean="0">
              <a:latin typeface="Sylfaen" pitchFamily="18" charset="0"/>
            </a:endParaRPr>
          </a:p>
          <a:p>
            <a:r>
              <a:rPr lang="ka-GE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მაგალითი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(</a:t>
            </a:r>
            <a:r>
              <a:rPr lang="en-US" sz="2400" dirty="0" smtClean="0">
                <a:latin typeface="Sylfaen" pitchFamily="18" charset="0"/>
              </a:rPr>
              <a:t>Create an Amazon Virtual Private Cloud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)</a:t>
            </a:r>
            <a:endParaRPr lang="ru-RU" sz="24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</a:t>
            </a:r>
            <a:r>
              <a:rPr lang="en-US" sz="4000" dirty="0" smtClean="0"/>
              <a:t>Create an Amazon Virtual Private Cloud</a:t>
            </a:r>
            <a:endParaRPr lang="ru-RU" sz="4000" dirty="0"/>
          </a:p>
        </p:txBody>
      </p:sp>
      <p:pic>
        <p:nvPicPr>
          <p:cNvPr id="2050" name="Picture 2" descr="C:\Users\USER\Dropbox\სამაგისტრო\Round 2\ppt\amaz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861048"/>
            <a:ext cx="4953000" cy="2692400"/>
          </a:xfrm>
          <a:prstGeom prst="rect">
            <a:avLst/>
          </a:prstGeom>
          <a:noFill/>
        </p:spPr>
      </p:pic>
      <p:pic>
        <p:nvPicPr>
          <p:cNvPr id="2051" name="Picture 3" descr="C:\Users\USER\Dropbox\სამაგისტრო\Round 2\ppt\gpu_amazon_ec2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6386513" cy="25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38150" y="-12700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Create an Amazon Virtual Private Cloud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1289050"/>
            <a:ext cx="77533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38150" y="-12700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 smtClean="0"/>
              <a:t>Create an Amazon Virtual Private Cloud</a:t>
            </a:r>
            <a:endParaRPr lang="en-US" sz="3600" dirty="0"/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38" y="1128713"/>
            <a:ext cx="52673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38150" y="-12700"/>
            <a:ext cx="82296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/>
              <a:t>Create an Amazon Virtual Private Cloud</a:t>
            </a:r>
            <a:endParaRPr lang="ka-GE" sz="3600" dirty="0" smtClean="0"/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6663"/>
            <a:ext cx="91440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dirty="0" smtClean="0">
                <a:latin typeface="Sylfaen" pitchFamily="18" charset="0"/>
              </a:rPr>
              <a:t>გმადლობთ ყურადღებისთვის</a:t>
            </a:r>
            <a:endParaRPr lang="ru-RU" dirty="0"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6320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რა არის </a:t>
            </a:r>
            <a:r>
              <a:rPr lang="en-US" altLang="en-US" sz="2800" dirty="0" smtClean="0"/>
              <a:t>Database Management System(DBMS)</a:t>
            </a:r>
            <a:r>
              <a:rPr lang="en-US" sz="2800" dirty="0" smtClean="0"/>
              <a:t> ?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/>
          </a:bodyPr>
          <a:lstStyle/>
          <a:p>
            <a:r>
              <a:rPr lang="en-US" sz="1800" i="1" u="sng" dirty="0" smtClean="0">
                <a:solidFill>
                  <a:schemeClr val="accent2"/>
                </a:solidFill>
                <a:latin typeface="Sylfaen" pitchFamily="18" charset="0"/>
              </a:rPr>
              <a:t>Database Management System (DBMS)</a:t>
            </a:r>
            <a:r>
              <a:rPr lang="en-US" sz="1800" i="1" dirty="0" smtClean="0">
                <a:solidFill>
                  <a:schemeClr val="accent2"/>
                </a:solidFill>
                <a:latin typeface="Sylfaen" pitchFamily="18" charset="0"/>
              </a:rPr>
              <a:t> </a:t>
            </a:r>
            <a:r>
              <a:rPr lang="ka-GE" sz="1800" i="1" dirty="0" smtClean="0">
                <a:solidFill>
                  <a:schemeClr val="accent2"/>
                </a:solidFill>
                <a:latin typeface="Sylfaen" pitchFamily="18" charset="0"/>
              </a:rPr>
              <a:t> </a:t>
            </a:r>
            <a:r>
              <a:rPr lang="ka-GE" sz="1800" dirty="0" smtClean="0">
                <a:latin typeface="Sylfaen" pitchFamily="18" charset="0"/>
              </a:rPr>
              <a:t>არის პროგრამული სისტემა, პროგრამული პაკეტების ერთობლიობა, რომელიც შექმნილია იმისთვის რომ ხელი შეუწყოს  მომხმარებლის წვდომას ბაზასთან და უზრუნველყოს ინფორმაციის შენახვა და მართვა</a:t>
            </a:r>
            <a:r>
              <a:rPr lang="en-US" sz="1800" dirty="0" smtClean="0">
                <a:latin typeface="Sylfaen" pitchFamily="18" charset="0"/>
              </a:rPr>
              <a:t>.</a:t>
            </a:r>
            <a:endParaRPr lang="ka-GE" sz="1800" dirty="0" smtClean="0">
              <a:latin typeface="Sylfaen" pitchFamily="18" charset="0"/>
            </a:endParaRPr>
          </a:p>
          <a:p>
            <a:endParaRPr lang="ka-GE" sz="1800" dirty="0" smtClean="0">
              <a:latin typeface="Sylfaen" pitchFamily="18" charset="0"/>
            </a:endParaRPr>
          </a:p>
          <a:p>
            <a:r>
              <a:rPr lang="en-US" sz="1800" b="1" dirty="0" smtClean="0">
                <a:latin typeface="Sylfaen" pitchFamily="18" charset="0"/>
              </a:rPr>
              <a:t>DBMS</a:t>
            </a:r>
            <a:r>
              <a:rPr lang="en-US" sz="1800" dirty="0" smtClean="0">
                <a:latin typeface="Sylfaen" pitchFamily="18" charset="0"/>
              </a:rPr>
              <a:t> </a:t>
            </a:r>
            <a:r>
              <a:rPr lang="ka-GE" sz="1800" dirty="0" smtClean="0">
                <a:latin typeface="Sylfaen" pitchFamily="18" charset="0"/>
              </a:rPr>
              <a:t> ძირითადი ფუნქცია არის ის რომ მომხმარებელმა მარტივად შეძლოს ურთიერთქმედება ბაზასთან, მარტივად შეძლოს მისი მართვა (ინფორმაციის მოძიება, რედაქტირება და განახლება)</a:t>
            </a:r>
            <a:r>
              <a:rPr lang="en-US" sz="1800" dirty="0" smtClean="0">
                <a:latin typeface="Sylfae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8328"/>
          </a:xfrm>
        </p:spPr>
        <p:txBody>
          <a:bodyPr>
            <a:noAutofit/>
          </a:bodyPr>
          <a:lstStyle/>
          <a:p>
            <a:pPr algn="ctr"/>
            <a:r>
              <a:rPr lang="ka-GE" sz="2800" dirty="0" smtClean="0"/>
              <a:t>რა არის </a:t>
            </a:r>
            <a:r>
              <a:rPr lang="en-US" altLang="en-US" sz="2800" dirty="0" smtClean="0"/>
              <a:t>Database Management System(DBMS)</a:t>
            </a:r>
            <a:r>
              <a:rPr lang="en-US" sz="2800" dirty="0" smtClean="0"/>
              <a:t> ?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dirty="0" smtClean="0"/>
              <a:t>DBMS </a:t>
            </a:r>
            <a:r>
              <a:rPr lang="ka-GE" sz="2400" dirty="0" smtClean="0"/>
              <a:t>: </a:t>
            </a:r>
          </a:p>
          <a:p>
            <a:pPr marL="457200" indent="-457200">
              <a:buNone/>
            </a:pPr>
            <a:endParaRPr lang="ka-GE" sz="2400" dirty="0" smtClean="0"/>
          </a:p>
          <a:p>
            <a:pPr marL="457200" indent="-457200"/>
            <a:r>
              <a:rPr lang="ka-GE" sz="1800" dirty="0" smtClean="0">
                <a:latin typeface="Sylfaen" pitchFamily="18" charset="0"/>
              </a:rPr>
              <a:t>მართავს ძალიან დიდი რაოდენობით მონაცემებს</a:t>
            </a:r>
            <a:r>
              <a:rPr lang="en-US" sz="1800" dirty="0" smtClean="0">
                <a:latin typeface="Sylfaen" pitchFamily="18" charset="0"/>
              </a:rPr>
              <a:t>.</a:t>
            </a:r>
            <a:endParaRPr lang="ru-RU" sz="1800" dirty="0" smtClean="0">
              <a:latin typeface="Sylfaen" pitchFamily="18" charset="0"/>
            </a:endParaRPr>
          </a:p>
          <a:p>
            <a:pPr marL="457200" indent="-457200"/>
            <a:r>
              <a:rPr lang="ka-GE" sz="1800" dirty="0" smtClean="0">
                <a:latin typeface="Sylfaen" pitchFamily="18" charset="0"/>
              </a:rPr>
              <a:t>უზრუნველყოფს სწრაფ წვდომას დიდი რაოდენობით მონაცემებთან</a:t>
            </a:r>
            <a:r>
              <a:rPr lang="en-US" sz="1800" dirty="0" smtClean="0">
                <a:latin typeface="Sylfaen" pitchFamily="18" charset="0"/>
              </a:rPr>
              <a:t>.</a:t>
            </a:r>
            <a:endParaRPr lang="ru-RU" sz="1800" dirty="0" smtClean="0">
              <a:latin typeface="Sylfaen" pitchFamily="18" charset="0"/>
            </a:endParaRPr>
          </a:p>
          <a:p>
            <a:pPr marL="457200" indent="-457200"/>
            <a:r>
              <a:rPr lang="ka-GE" sz="1800" dirty="0" smtClean="0">
                <a:latin typeface="Sylfaen" pitchFamily="18" charset="0"/>
              </a:rPr>
              <a:t>უზრუნველყოფს კონკურენტულ წვდომას დიდი რაოდენობის მონაცემებთან</a:t>
            </a:r>
            <a:r>
              <a:rPr lang="en-US" sz="1800" dirty="0" smtClean="0">
                <a:latin typeface="Sylfaen" pitchFamily="18" charset="0"/>
              </a:rPr>
              <a:t>.</a:t>
            </a:r>
            <a:endParaRPr lang="ka-GE" sz="1800" dirty="0" smtClean="0">
              <a:latin typeface="Sylfaen" pitchFamily="18" charset="0"/>
            </a:endParaRPr>
          </a:p>
          <a:p>
            <a:pPr marL="1097280" lvl="2" indent="-457200"/>
            <a:r>
              <a:rPr lang="ka-GE" sz="1400" dirty="0" smtClean="0">
                <a:latin typeface="Sylfaen" pitchFamily="18" charset="0"/>
              </a:rPr>
              <a:t>მაგალითად</a:t>
            </a:r>
            <a:r>
              <a:rPr lang="en-US" sz="1400" dirty="0" smtClean="0">
                <a:latin typeface="Sylfaen" pitchFamily="18" charset="0"/>
              </a:rPr>
              <a:t>: </a:t>
            </a:r>
            <a:r>
              <a:rPr lang="ka-GE" sz="1400" dirty="0" smtClean="0">
                <a:latin typeface="Sylfaen" pitchFamily="18" charset="0"/>
              </a:rPr>
              <a:t>ბანკი და მისი ბანკომატები</a:t>
            </a:r>
            <a:r>
              <a:rPr lang="en-US" sz="1400" dirty="0" smtClean="0">
                <a:latin typeface="Sylfaen" pitchFamily="18" charset="0"/>
              </a:rPr>
              <a:t>.</a:t>
            </a:r>
            <a:endParaRPr lang="ru-RU" sz="1400" dirty="0" smtClean="0">
              <a:latin typeface="Sylfaen" pitchFamily="18" charset="0"/>
            </a:endParaRPr>
          </a:p>
          <a:p>
            <a:pPr marL="457200" indent="-457200"/>
            <a:r>
              <a:rPr lang="ka-GE" sz="1800" dirty="0" smtClean="0">
                <a:latin typeface="Sylfaen" pitchFamily="18" charset="0"/>
              </a:rPr>
              <a:t>უზრუნველყოფს უსაფრთხოებას.</a:t>
            </a:r>
            <a:endParaRPr lang="ru-RU" sz="1800" dirty="0" smtClean="0">
              <a:latin typeface="Sylfaen" pitchFamily="18" charset="0"/>
            </a:endParaRP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 Components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Sylfaen" pitchFamily="18" charset="0"/>
              </a:rPr>
              <a:t>DBMS </a:t>
            </a:r>
            <a:r>
              <a:rPr lang="ka-GE" sz="2000" dirty="0" smtClean="0">
                <a:latin typeface="Sylfaen" pitchFamily="18" charset="0"/>
              </a:rPr>
              <a:t>კომპონენტებია: </a:t>
            </a:r>
          </a:p>
          <a:p>
            <a:pPr>
              <a:buNone/>
            </a:pPr>
            <a:endParaRPr lang="ka-GE" sz="2000" dirty="0" smtClean="0">
              <a:latin typeface="Sylfae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a-GE" sz="2000" dirty="0" smtClean="0">
                <a:latin typeface="Sylfaen" pitchFamily="18" charset="0"/>
              </a:rPr>
              <a:t>უტილიტები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ka-GE" sz="2000" dirty="0" smtClean="0">
                <a:latin typeface="Sylfaen" pitchFamily="18" charset="0"/>
              </a:rPr>
              <a:t>(</a:t>
            </a:r>
            <a:r>
              <a:rPr lang="en-US" sz="2000" dirty="0" smtClean="0">
                <a:latin typeface="Sylfaen" pitchFamily="18" charset="0"/>
              </a:rPr>
              <a:t>DBMS Utilities</a:t>
            </a:r>
            <a:r>
              <a:rPr lang="ka-GE" sz="2000" dirty="0" smtClean="0">
                <a:latin typeface="Sylfaen" pitchFamily="18" charset="0"/>
              </a:rPr>
              <a:t>)</a:t>
            </a:r>
            <a:endParaRPr lang="en-US" sz="2000" dirty="0" smtClean="0">
              <a:latin typeface="Sylfae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a-GE" sz="2000" dirty="0" smtClean="0">
                <a:latin typeface="Sylfaen" pitchFamily="18" charset="0"/>
              </a:rPr>
              <a:t>ბაზა</a:t>
            </a:r>
            <a:r>
              <a:rPr lang="en-US" sz="2000" dirty="0" smtClean="0">
                <a:latin typeface="Sylfaen" pitchFamily="18" charset="0"/>
              </a:rPr>
              <a:t> </a:t>
            </a:r>
            <a:r>
              <a:rPr lang="ka-GE" sz="2000" dirty="0" smtClean="0">
                <a:latin typeface="Sylfaen" pitchFamily="18" charset="0"/>
              </a:rPr>
              <a:t>(</a:t>
            </a:r>
            <a:r>
              <a:rPr lang="en-US" sz="2000" dirty="0" smtClean="0">
                <a:latin typeface="Sylfaen" pitchFamily="18" charset="0"/>
              </a:rPr>
              <a:t>Database</a:t>
            </a:r>
            <a:r>
              <a:rPr lang="ka-GE" sz="2000" dirty="0" smtClean="0">
                <a:latin typeface="Sylfaen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ylfaen" pitchFamily="18" charset="0"/>
              </a:rPr>
              <a:t>Data Dictionary/Directory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ylfaen" pitchFamily="18" charset="0"/>
              </a:rPr>
              <a:t>Application Developers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ylfaen" pitchFamily="18" charset="0"/>
              </a:rPr>
              <a:t>User 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Sylfaen" pitchFamily="18" charset="0"/>
              </a:rPr>
              <a:t>DB</a:t>
            </a:r>
            <a:r>
              <a:rPr lang="ka-GE" sz="2000" dirty="0" smtClean="0">
                <a:latin typeface="Sylfaen" pitchFamily="18" charset="0"/>
              </a:rPr>
              <a:t> </a:t>
            </a:r>
            <a:r>
              <a:rPr lang="en-US" sz="2000" dirty="0" smtClean="0">
                <a:latin typeface="Sylfaen" pitchFamily="18" charset="0"/>
              </a:rPr>
              <a:t>Admin</a:t>
            </a:r>
            <a:r>
              <a:rPr lang="ka-GE" sz="2000" dirty="0" smtClean="0">
                <a:latin typeface="Sylfaen" pitchFamily="18" charset="0"/>
              </a:rPr>
              <a:t> </a:t>
            </a:r>
            <a:r>
              <a:rPr lang="en-US" sz="2000" dirty="0" smtClean="0">
                <a:latin typeface="Sylfaen" pitchFamily="18" charset="0"/>
              </a:rPr>
              <a:t>(</a:t>
            </a:r>
            <a:r>
              <a:rPr lang="ka-GE" sz="2000" dirty="0" smtClean="0">
                <a:latin typeface="Sylfaen" pitchFamily="18" charset="0"/>
              </a:rPr>
              <a:t>ბაზის ადმინი</a:t>
            </a:r>
            <a:r>
              <a:rPr lang="en-US" sz="2000" dirty="0" smtClean="0">
                <a:latin typeface="Sylfaen" pitchFamily="18" charset="0"/>
              </a:rPr>
              <a:t>)</a:t>
            </a:r>
            <a:endParaRPr lang="ka-GE" sz="2000" dirty="0" smtClean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 Components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/>
          </a:p>
        </p:txBody>
      </p:sp>
      <p:pic>
        <p:nvPicPr>
          <p:cNvPr id="1026" name="Picture 2" descr="C:\Users\USER\Dropbox\სამაგისტრო\Round 2\ppt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0891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 Components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en-US" sz="2000" dirty="0" smtClean="0"/>
              <a:t>DBMS </a:t>
            </a:r>
            <a:r>
              <a:rPr lang="ka-GE" altLang="en-US" sz="2000" dirty="0" smtClean="0"/>
              <a:t>პროდუქტები</a:t>
            </a:r>
            <a:r>
              <a:rPr lang="en-US" altLang="en-US" sz="2000" dirty="0" smtClean="0"/>
              <a:t>(Utilities)</a:t>
            </a:r>
            <a:r>
              <a:rPr lang="ka-GE" altLang="en-US" sz="2000" dirty="0" smtClean="0"/>
              <a:t> : </a:t>
            </a:r>
          </a:p>
          <a:p>
            <a:r>
              <a:rPr lang="en-US" altLang="en-US" sz="2000" dirty="0" smtClean="0"/>
              <a:t>Oracle</a:t>
            </a:r>
          </a:p>
          <a:p>
            <a:r>
              <a:rPr lang="en-US" altLang="en-US" sz="2000" dirty="0" smtClean="0"/>
              <a:t>Sybase</a:t>
            </a:r>
          </a:p>
          <a:p>
            <a:r>
              <a:rPr lang="en-US" altLang="en-US" sz="2000" dirty="0" smtClean="0"/>
              <a:t>Focus</a:t>
            </a:r>
          </a:p>
          <a:p>
            <a:r>
              <a:rPr lang="en-US" altLang="en-US" sz="2000" dirty="0" err="1" smtClean="0"/>
              <a:t>IDMS</a:t>
            </a:r>
            <a:endParaRPr lang="en-US" altLang="en-US" sz="2000" dirty="0" smtClean="0"/>
          </a:p>
          <a:p>
            <a:r>
              <a:rPr lang="en-US" altLang="en-US" sz="2000" dirty="0" err="1" smtClean="0"/>
              <a:t>IMS</a:t>
            </a:r>
            <a:endParaRPr lang="en-US" altLang="en-US" sz="2000" dirty="0" smtClean="0"/>
          </a:p>
          <a:p>
            <a:r>
              <a:rPr lang="en-US" altLang="en-US" sz="2000" dirty="0" smtClean="0"/>
              <a:t>Informix (Unix)</a:t>
            </a:r>
          </a:p>
          <a:p>
            <a:r>
              <a:rPr lang="en-US" altLang="en-US" sz="2000" dirty="0" err="1" smtClean="0"/>
              <a:t>DB2</a:t>
            </a:r>
            <a:r>
              <a:rPr lang="en-US" altLang="en-US" sz="2000" dirty="0" smtClean="0"/>
              <a:t>, SQL/DS (IBM)</a:t>
            </a:r>
          </a:p>
          <a:p>
            <a:r>
              <a:rPr lang="en-US" altLang="en-US" sz="2000" dirty="0" smtClean="0"/>
              <a:t>Access, SQL Server (Microsoft)</a:t>
            </a:r>
          </a:p>
          <a:p>
            <a:r>
              <a:rPr lang="en-US" altLang="en-US" sz="2000" dirty="0" smtClean="0"/>
              <a:t>Many limited to PC (MS Access, </a:t>
            </a:r>
            <a:r>
              <a:rPr lang="en-US" altLang="en-US" sz="2000" dirty="0" err="1" smtClean="0"/>
              <a:t>dBASE</a:t>
            </a:r>
            <a:r>
              <a:rPr lang="en-US" altLang="en-US" sz="2000" dirty="0" smtClean="0"/>
              <a:t>, Paradox, …)</a:t>
            </a:r>
          </a:p>
          <a:p>
            <a:r>
              <a:rPr lang="en-US" altLang="en-US" sz="2000" dirty="0" smtClean="0"/>
              <a:t>Open source: </a:t>
            </a:r>
            <a:r>
              <a:rPr lang="en-US" altLang="en-US" sz="2000" dirty="0" err="1" smtClean="0"/>
              <a:t>MySQL</a:t>
            </a:r>
            <a:r>
              <a:rPr lang="en-US" altLang="en-US" sz="2000" dirty="0" smtClean="0"/>
              <a:t> (</a:t>
            </a:r>
            <a:r>
              <a:rPr lang="en-US" altLang="en-US" sz="2000" dirty="0" smtClean="0">
                <a:solidFill>
                  <a:srgbClr val="C00000"/>
                </a:solidFill>
              </a:rPr>
              <a:t>more</a:t>
            </a:r>
            <a:r>
              <a:rPr lang="en-US" altLang="en-US" sz="2000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sbmsArchitecture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0"/>
            <a:ext cx="5026025" cy="5949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DBMS </a:t>
            </a:r>
            <a:r>
              <a:rPr lang="ka-GE" sz="2800" b="1" dirty="0" smtClean="0">
                <a:solidFill>
                  <a:srgbClr val="0070C0"/>
                </a:solidFill>
              </a:rPr>
              <a:t>სტრუქტურა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2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63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Query Processing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848872" cy="5733256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1800" dirty="0" smtClean="0"/>
              <a:t>1.	</a:t>
            </a:r>
            <a:r>
              <a:rPr lang="en-US" sz="1800" dirty="0" smtClean="0">
                <a:latin typeface="Sylfaen" pitchFamily="18" charset="0"/>
              </a:rPr>
              <a:t>Parsing/translation (tree) &amp; preprocess: (semantics)</a:t>
            </a:r>
          </a:p>
          <a:p>
            <a:pPr>
              <a:buFont typeface="Monotype Sorts" charset="2"/>
              <a:buNone/>
            </a:pPr>
            <a:r>
              <a:rPr lang="en-US" sz="1800" dirty="0" smtClean="0">
                <a:latin typeface="Sylfaen" pitchFamily="18" charset="0"/>
              </a:rPr>
              <a:t>2.	Optimization</a:t>
            </a:r>
            <a:r>
              <a:rPr lang="ka-GE" sz="1800" dirty="0" smtClean="0">
                <a:latin typeface="Sylfaen" pitchFamily="18" charset="0"/>
              </a:rPr>
              <a:t>(ოპტიმიზაცია)</a:t>
            </a:r>
            <a:endParaRPr lang="en-US" sz="1800" dirty="0" smtClean="0">
              <a:latin typeface="Sylfaen" pitchFamily="18" charset="0"/>
            </a:endParaRPr>
          </a:p>
          <a:p>
            <a:pPr>
              <a:buFont typeface="Monotype Sorts" charset="2"/>
              <a:buNone/>
            </a:pPr>
            <a:r>
              <a:rPr lang="en-US" sz="1800" dirty="0" smtClean="0">
                <a:latin typeface="Sylfaen" pitchFamily="18" charset="0"/>
              </a:rPr>
              <a:t>3.	Evaluation</a:t>
            </a:r>
            <a:r>
              <a:rPr lang="ka-GE" sz="1800" dirty="0" smtClean="0">
                <a:latin typeface="Sylfaen" pitchFamily="18" charset="0"/>
              </a:rPr>
              <a:t>(შეფასება)</a:t>
            </a:r>
            <a:endParaRPr lang="en-US" sz="1800" dirty="0" smtClean="0">
              <a:latin typeface="Sylfaen" pitchFamily="18" charset="0"/>
            </a:endParaRPr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263" y="2390775"/>
            <a:ext cx="6773862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70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883</Words>
  <Application>Microsoft Office PowerPoint</Application>
  <PresentationFormat>On-screen Show (4:3)</PresentationFormat>
  <Paragraphs>164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შესავალი</vt:lpstr>
      <vt:lpstr>რა არის Database Management System(DBMS) ?</vt:lpstr>
      <vt:lpstr>რა არის Database Management System(DBMS) ?</vt:lpstr>
      <vt:lpstr>DBMS Components</vt:lpstr>
      <vt:lpstr>DBMS Components</vt:lpstr>
      <vt:lpstr>DBMS Components</vt:lpstr>
      <vt:lpstr>Slide 8</vt:lpstr>
      <vt:lpstr>Query Processing</vt:lpstr>
      <vt:lpstr>Transaction Management</vt:lpstr>
      <vt:lpstr>Running Your Database in the Cloud</vt:lpstr>
      <vt:lpstr>DBMS in Cloud Architecture</vt:lpstr>
      <vt:lpstr>Slide 13</vt:lpstr>
      <vt:lpstr>Slide 14</vt:lpstr>
      <vt:lpstr>Slide 15</vt:lpstr>
      <vt:lpstr>DBMS  vs. Cloud DBMS</vt:lpstr>
      <vt:lpstr>DBMS  vs. Cloud DBMS</vt:lpstr>
      <vt:lpstr>Cloud DBMS უსაფრთხოების პრობლემა</vt:lpstr>
      <vt:lpstr>Running Your Database in the Cloud</vt:lpstr>
      <vt:lpstr>  Create an Amazon Virtual Private Cloud</vt:lpstr>
      <vt:lpstr>Slide 21</vt:lpstr>
      <vt:lpstr>Slide 22</vt:lpstr>
      <vt:lpstr>Slide 23</vt:lpstr>
      <vt:lpstr>გმადლობთ ყურადღებისთვის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107</cp:revision>
  <dcterms:created xsi:type="dcterms:W3CDTF">2006-08-16T00:00:00Z</dcterms:created>
  <dcterms:modified xsi:type="dcterms:W3CDTF">2015-07-03T10:09:47Z</dcterms:modified>
</cp:coreProperties>
</file>