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0" r:id="rId16"/>
    <p:sldId id="271" r:id="rId17"/>
    <p:sldId id="273" r:id="rId18"/>
    <p:sldId id="274" r:id="rId19"/>
    <p:sldId id="275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9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2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4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06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30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6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16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2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8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7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5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9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5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1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5D9ECA-FC66-4294-A430-5D7F2B9F1E9C}" type="datetimeFigureOut">
              <a:rPr lang="en-US" smtClean="0"/>
              <a:t>20/06/2015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9954-2FBE-401A-8505-9A9DC773F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63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55700" y="541338"/>
            <a:ext cx="8824913" cy="25241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a-GE" sz="2000" dirty="0"/>
              <a:t>ივანე ჯავახიშვილის სახელობის თბილისის სახელმწიფო უნივერსიტეტი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ka-GE" sz="2000" dirty="0"/>
              <a:t>ზუსტ და საბუნებისმეტყველო მეცნიერებათა </a:t>
            </a:r>
            <a:r>
              <a:rPr lang="ka-GE" sz="2000" dirty="0" smtClean="0"/>
              <a:t>ფაკულტეტი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ka-GE" sz="2400" b="1" dirty="0" smtClean="0"/>
              <a:t>ინფორმაციული ტექნოლოგიები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55700" y="3065462"/>
            <a:ext cx="8824913" cy="2253513"/>
          </a:xfrm>
        </p:spPr>
        <p:txBody>
          <a:bodyPr rtlCol="0">
            <a:normAutofit lnSpcReduction="10000"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მონაცემთა </a:t>
            </a:r>
            <a:r>
              <a:rPr lang="ka-GE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ბაზის მართვის სისტემების 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განვითარების </a:t>
            </a:r>
            <a:r>
              <a:rPr lang="ka-GE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თანამედროვე </a:t>
            </a:r>
            <a:r>
              <a:rPr lang="ka-GE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ტენდენციები</a:t>
            </a:r>
            <a:endParaRPr lang="en-US" sz="32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ts val="3000"/>
              </a:spcBef>
              <a:defRPr/>
            </a:pPr>
            <a:endParaRPr lang="en-US" sz="17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n-US" sz="1700" b="1" dirty="0">
                <a:solidFill>
                  <a:schemeClr val="tx2"/>
                </a:solidFill>
              </a:rPr>
              <a:t>ნაშრომი შესრულებულია </a:t>
            </a:r>
            <a:r>
              <a:rPr lang="ka-GE" sz="1700" b="1" dirty="0">
                <a:solidFill>
                  <a:schemeClr val="tx2"/>
                </a:solidFill>
              </a:rPr>
              <a:t>ინფორმაციული ტექნოლოგიების </a:t>
            </a:r>
            <a:r>
              <a:rPr lang="en-US" sz="1700" b="1" dirty="0">
                <a:solidFill>
                  <a:schemeClr val="tx2"/>
                </a:solidFill>
              </a:rPr>
              <a:t>მაგისტრის აკადემიური ხარისხის მოსაპოვებლად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973263" y="5638800"/>
            <a:ext cx="914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ka-GE" altLang="en-US">
                <a:latin typeface="Sylfaen" panose="010A0502050306030303" pitchFamily="18" charset="0"/>
              </a:rPr>
              <a:t>სტუდენტი: თამთა გოგოჭური</a:t>
            </a:r>
            <a:endParaRPr lang="en-US" altLang="en-US" dirty="0"/>
          </a:p>
          <a:p>
            <a:pPr algn="r" eaLnBrk="1" hangingPunct="1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ka-GE" altLang="en-US">
                <a:latin typeface="Sylfaen" panose="010A0502050306030303" pitchFamily="18" charset="0"/>
              </a:rPr>
              <a:t>ხელმძღვანელი: მანანა ხაჩიძე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53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SAP Sybase 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842" y="1308301"/>
            <a:ext cx="8332859" cy="54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06" y="270457"/>
            <a:ext cx="9734262" cy="16742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77" y="2662519"/>
            <a:ext cx="9714941" cy="3261763"/>
          </a:xfrm>
        </p:spPr>
        <p:txBody>
          <a:bodyPr/>
          <a:lstStyle/>
          <a:p>
            <a:pPr lvl="0"/>
            <a:r>
              <a:rPr lang="en-US" dirty="0" smtClean="0"/>
              <a:t>Open Source;</a:t>
            </a:r>
            <a:endParaRPr lang="ka-GE" dirty="0" smtClean="0"/>
          </a:p>
          <a:p>
            <a:pPr lvl="0"/>
            <a:r>
              <a:rPr lang="ka-GE" dirty="0" smtClean="0"/>
              <a:t>მომხმარებელზე </a:t>
            </a:r>
            <a:r>
              <a:rPr lang="ka-GE" dirty="0"/>
              <a:t>განსაზღვრული ტიპები და ოპერატორები;</a:t>
            </a:r>
            <a:endParaRPr lang="en-US" dirty="0"/>
          </a:p>
          <a:p>
            <a:pPr lvl="0"/>
            <a:r>
              <a:rPr lang="ka-GE" dirty="0"/>
              <a:t>ცხრილების </a:t>
            </a:r>
            <a:r>
              <a:rPr lang="ka-GE" dirty="0" smtClean="0"/>
              <a:t>მემკვიდრეობითობა;</a:t>
            </a:r>
            <a:endParaRPr lang="en-US" dirty="0"/>
          </a:p>
          <a:p>
            <a:pPr lvl="0"/>
            <a:r>
              <a:rPr lang="ka-GE" dirty="0"/>
              <a:t>ნაწილობრივი და ექსპრესიონალური </a:t>
            </a:r>
            <a:r>
              <a:rPr lang="ka-GE" dirty="0" smtClean="0"/>
              <a:t>ინდექსები;</a:t>
            </a:r>
          </a:p>
          <a:p>
            <a:pPr lvl="0"/>
            <a:r>
              <a:rPr lang="ka-GE" dirty="0" smtClean="0"/>
              <a:t>მრავალჯერადი </a:t>
            </a:r>
            <a:r>
              <a:rPr lang="ka-GE" dirty="0"/>
              <a:t>stored-procedure </a:t>
            </a:r>
            <a:r>
              <a:rPr lang="ka-GE" dirty="0" smtClean="0"/>
              <a:t>ენები;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07" y="1431432"/>
            <a:ext cx="4816967" cy="481696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241420" cy="4195481"/>
          </a:xfrm>
        </p:spPr>
        <p:txBody>
          <a:bodyPr/>
          <a:lstStyle/>
          <a:p>
            <a:r>
              <a:rPr lang="ka-GE" dirty="0" smtClean="0"/>
              <a:t>გლობალური მხარდაჭერა;</a:t>
            </a:r>
          </a:p>
          <a:p>
            <a:r>
              <a:rPr lang="ka-GE" dirty="0" smtClean="0"/>
              <a:t>მაღალი ხელმისაწვდომობა;</a:t>
            </a:r>
          </a:p>
          <a:p>
            <a:r>
              <a:rPr lang="ka-GE" dirty="0" smtClean="0"/>
              <a:t>საწარმოს მართვის ინსტრუმენტები;</a:t>
            </a:r>
          </a:p>
          <a:p>
            <a:r>
              <a:rPr lang="en-US" dirty="0" smtClean="0"/>
              <a:t>MySQL Friendly.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ka-GE" dirty="0"/>
              <a:t>MariaDB </a:t>
            </a:r>
            <a:r>
              <a:rPr lang="ka-GE" dirty="0" smtClean="0"/>
              <a:t>Enterprise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MySQL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907347" cy="4195481"/>
          </a:xfrm>
        </p:spPr>
        <p:txBody>
          <a:bodyPr/>
          <a:lstStyle/>
          <a:p>
            <a:r>
              <a:rPr lang="ka-GE" dirty="0" smtClean="0"/>
              <a:t>ღია კოდის მქონე;</a:t>
            </a:r>
          </a:p>
          <a:p>
            <a:r>
              <a:rPr lang="ka-GE" dirty="0" smtClean="0"/>
              <a:t>მარტივად გამოყენებადი;</a:t>
            </a:r>
          </a:p>
          <a:p>
            <a:r>
              <a:rPr lang="ka-GE" dirty="0" smtClean="0"/>
              <a:t>მაშტაბური;</a:t>
            </a:r>
          </a:p>
          <a:p>
            <a:r>
              <a:rPr lang="ka-GE" dirty="0" smtClean="0"/>
              <a:t>მაღალ ხარისხიანი;</a:t>
            </a:r>
          </a:p>
          <a:p>
            <a:r>
              <a:rPr lang="ka-GE" dirty="0" smtClean="0"/>
              <a:t>მონაცემთა ბაზის დრაივერების და ვიზუალური საშუალებების სრული ნაკრები;</a:t>
            </a:r>
          </a:p>
          <a:p>
            <a:r>
              <a:rPr lang="ka-GE" dirty="0" smtClean="0"/>
              <a:t>თანამედროვე ტექნოლოგიების სრული მხარდაჭერა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962" y="707316"/>
            <a:ext cx="3217290" cy="315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42434"/>
            <a:ext cx="9403742" cy="48059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Teradata </a:t>
            </a:r>
            <a:r>
              <a:rPr lang="ka-GE" dirty="0" smtClean="0"/>
              <a:t>არის მონაცემთა ბაზების მართვის სისტემა, რომელსაც შეუძლია პარალელურ რეჟიმში გადაამუშავოს მრავალი მომხმარებლის მოთხოვნა.</a:t>
            </a:r>
          </a:p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r>
              <a:rPr lang="en-US" dirty="0" smtClean="0"/>
              <a:t>Teradata</a:t>
            </a:r>
            <a:r>
              <a:rPr lang="ka-GE" dirty="0" smtClean="0"/>
              <a:t>-ს ძირითადი მახასიათებლებია</a:t>
            </a:r>
            <a:r>
              <a:rPr lang="en-US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ka-GE" sz="2800" dirty="0" smtClean="0"/>
              <a:t>პარალელურ რეჟიმში მუშაობა;</a:t>
            </a:r>
            <a:endParaRPr lang="en-US" sz="2800" dirty="0"/>
          </a:p>
          <a:p>
            <a:r>
              <a:rPr lang="ka-GE" sz="2800" dirty="0" smtClean="0"/>
              <a:t>კომპლექსური მოთხოვნების გადამუშავება;</a:t>
            </a:r>
          </a:p>
          <a:p>
            <a:r>
              <a:rPr lang="ka-GE" sz="2800" dirty="0" smtClean="0"/>
              <a:t>პარალელური ეფექტურობა;</a:t>
            </a:r>
            <a:endParaRPr lang="en-US" sz="2800" dirty="0"/>
          </a:p>
          <a:p>
            <a:r>
              <a:rPr lang="ka-GE" sz="2800" dirty="0" smtClean="0"/>
              <a:t>სრული მაშტაბურობა.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414" y="2426407"/>
            <a:ext cx="8946541" cy="3948636"/>
          </a:xfrm>
        </p:spPr>
        <p:txBody>
          <a:bodyPr>
            <a:normAutofit/>
          </a:bodyPr>
          <a:lstStyle/>
          <a:p>
            <a:pPr lvl="0"/>
            <a:r>
              <a:rPr lang="ka-GE" sz="2400" dirty="0"/>
              <a:t>ყოველთვის </a:t>
            </a:r>
            <a:r>
              <a:rPr lang="ka-GE" sz="2400" dirty="0" smtClean="0"/>
              <a:t>სწრაფი ტრანზაქციებში</a:t>
            </a:r>
            <a:r>
              <a:rPr lang="en-US" sz="2400" dirty="0" smtClean="0"/>
              <a:t>;</a:t>
            </a:r>
          </a:p>
          <a:p>
            <a:pPr lvl="0"/>
            <a:endParaRPr lang="en-US" sz="2400" dirty="0"/>
          </a:p>
          <a:p>
            <a:pPr lvl="0"/>
            <a:r>
              <a:rPr lang="ka-GE" sz="2400" dirty="0"/>
              <a:t>ანალიზი რეალურ დროში (</a:t>
            </a:r>
            <a:r>
              <a:rPr lang="ka-GE" sz="2400" dirty="0" smtClean="0"/>
              <a:t>real-time)</a:t>
            </a:r>
            <a:r>
              <a:rPr lang="en-US" sz="2400" dirty="0" smtClean="0"/>
              <a:t>;</a:t>
            </a:r>
          </a:p>
          <a:p>
            <a:pPr lvl="0"/>
            <a:endParaRPr lang="en-US" sz="2400" dirty="0" smtClean="0"/>
          </a:p>
          <a:p>
            <a:pPr lvl="0"/>
            <a:r>
              <a:rPr lang="ka-GE" sz="2400" dirty="0" smtClean="0"/>
              <a:t>მარტივად გამოყენებადი</a:t>
            </a:r>
            <a:r>
              <a:rPr lang="en-US" sz="2400" dirty="0" smtClean="0"/>
              <a:t>;</a:t>
            </a:r>
          </a:p>
          <a:p>
            <a:pPr lvl="0"/>
            <a:endParaRPr lang="en-US" sz="2400" dirty="0"/>
          </a:p>
          <a:p>
            <a:pPr lvl="0"/>
            <a:r>
              <a:rPr lang="ka-GE" sz="2400" dirty="0" smtClean="0"/>
              <a:t>Cloud-Ready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0" y="682580"/>
            <a:ext cx="9252344" cy="1170668"/>
          </a:xfrm>
        </p:spPr>
        <p:txBody>
          <a:bodyPr/>
          <a:lstStyle/>
          <a:p>
            <a:r>
              <a:rPr lang="en-US" dirty="0" smtClean="0"/>
              <a:t>Ingres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2052918"/>
            <a:ext cx="9251363" cy="4195481"/>
          </a:xfrm>
        </p:spPr>
        <p:txBody>
          <a:bodyPr>
            <a:normAutofit/>
          </a:bodyPr>
          <a:lstStyle/>
          <a:p>
            <a:pPr lvl="0"/>
            <a:r>
              <a:rPr lang="ka-GE" sz="2400" dirty="0"/>
              <a:t>პარალელური მოთხოვნების შესრულების შესაძლებლობა;</a:t>
            </a:r>
            <a:endParaRPr lang="en-US" sz="2400" dirty="0"/>
          </a:p>
          <a:p>
            <a:pPr lvl="0"/>
            <a:r>
              <a:rPr lang="ka-GE" sz="2400" dirty="0"/>
              <a:t>ცხრილების ონლაინ რეორგანიზაცია;</a:t>
            </a:r>
            <a:endParaRPr lang="en-US" sz="2400" dirty="0"/>
          </a:p>
          <a:p>
            <a:pPr lvl="0"/>
            <a:r>
              <a:rPr lang="ka-GE" sz="2400" dirty="0"/>
              <a:t>გაზრდილი </a:t>
            </a:r>
            <a:r>
              <a:rPr lang="ka-GE" sz="2400" dirty="0" smtClean="0"/>
              <a:t>მოქნილობა</a:t>
            </a:r>
            <a:r>
              <a:rPr lang="en-US" sz="2400" dirty="0" smtClean="0"/>
              <a:t>;</a:t>
            </a:r>
            <a:endParaRPr lang="en-US" sz="2400" dirty="0"/>
          </a:p>
          <a:p>
            <a:pPr lvl="0"/>
            <a:r>
              <a:rPr lang="ka-GE" sz="2400" dirty="0"/>
              <a:t>მარტივი </a:t>
            </a:r>
            <a:r>
              <a:rPr lang="ka-GE" sz="2400" dirty="0" smtClean="0"/>
              <a:t>მიგრაცია</a:t>
            </a:r>
            <a:r>
              <a:rPr lang="en-US" sz="2400" dirty="0" smtClean="0"/>
              <a:t>;</a:t>
            </a:r>
            <a:endParaRPr lang="en-US" sz="2400" dirty="0"/>
          </a:p>
          <a:p>
            <a:pPr lvl="0"/>
            <a:r>
              <a:rPr lang="ka-GE" sz="2400" dirty="0"/>
              <a:t>დაცულობა;</a:t>
            </a:r>
            <a:endParaRPr lang="en-US" sz="2400" dirty="0"/>
          </a:p>
          <a:p>
            <a:pPr lvl="0"/>
            <a:r>
              <a:rPr lang="ka-GE" sz="2400" dirty="0"/>
              <a:t>გაუმჯობესებული გარემო;</a:t>
            </a:r>
            <a:endParaRPr lang="en-US" sz="2400" dirty="0"/>
          </a:p>
          <a:p>
            <a:pPr lvl="0"/>
            <a:r>
              <a:rPr lang="ka-GE" sz="2400" dirty="0"/>
              <a:t>თანამედროვე ტექნოლოგიების </a:t>
            </a:r>
            <a:r>
              <a:rPr lang="ka-GE" sz="2400" dirty="0" smtClean="0"/>
              <a:t>მხარდაჭერა;</a:t>
            </a:r>
            <a:endParaRPr lang="en-US" sz="2400" dirty="0"/>
          </a:p>
          <a:p>
            <a:pPr marL="0" indent="0">
              <a:buNone/>
            </a:pPr>
            <a:r>
              <a:rPr lang="ka-GE" dirty="0"/>
              <a:t/>
            </a:r>
            <a:br>
              <a:rPr lang="ka-GE" dirty="0"/>
            </a:br>
            <a:r>
              <a:rPr lang="ka-GE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154547"/>
            <a:ext cx="9651589" cy="1068946"/>
          </a:xfrm>
        </p:spPr>
        <p:txBody>
          <a:bodyPr/>
          <a:lstStyle/>
          <a:p>
            <a:r>
              <a:rPr lang="en-US" sz="3200" dirty="0" smtClean="0"/>
              <a:t>RDBMS-</a:t>
            </a:r>
            <a:r>
              <a:rPr lang="ka-GE" sz="3200" dirty="0" smtClean="0"/>
              <a:t>ების შედარება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828121"/>
              </p:ext>
            </p:extLst>
          </p:nvPr>
        </p:nvGraphicFramePr>
        <p:xfrm>
          <a:off x="115910" y="807968"/>
          <a:ext cx="11977351" cy="595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35"/>
                <a:gridCol w="1385809"/>
                <a:gridCol w="1295662"/>
                <a:gridCol w="1497169"/>
                <a:gridCol w="1497169"/>
                <a:gridCol w="1497169"/>
                <a:gridCol w="1497169"/>
                <a:gridCol w="1497169"/>
              </a:tblGrid>
              <a:tr h="4250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RDBMS</a:t>
                      </a:r>
                      <a:endParaRPr lang="ka-G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უახლესი გამოშვების წელი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 OS X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Linux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Unix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BSD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z/OS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06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Oracle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4706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SQL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70665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IBM DB2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470665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 SYBASE 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70665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PostgreSQL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70665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MariaDB Enterprise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70665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MySQL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470665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70665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470665">
                <a:tc>
                  <a:txBody>
                    <a:bodyPr/>
                    <a:lstStyle/>
                    <a:p>
                      <a:pPr algn="ctr"/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7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8789" y="154546"/>
            <a:ext cx="9651589" cy="785612"/>
          </a:xfrm>
        </p:spPr>
        <p:txBody>
          <a:bodyPr/>
          <a:lstStyle/>
          <a:p>
            <a:r>
              <a:rPr lang="en-US" sz="3200" dirty="0" smtClean="0"/>
              <a:t>RDBMS-</a:t>
            </a:r>
            <a:r>
              <a:rPr lang="ka-GE" sz="3200" dirty="0" smtClean="0"/>
              <a:t>ების შედარება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667454"/>
              </p:ext>
            </p:extLst>
          </p:nvPr>
        </p:nvGraphicFramePr>
        <p:xfrm>
          <a:off x="128789" y="1241269"/>
          <a:ext cx="11951595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319"/>
                <a:gridCol w="2390319"/>
                <a:gridCol w="2390319"/>
                <a:gridCol w="2390319"/>
                <a:gridCol w="23903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Oracle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Microsoft SQL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IBM DB2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SAP SYBASE 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PostgreSQL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 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რეფერენტული მთლიანობა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ტრანზაქციები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უნიკოდი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ბეკაპირება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ბეკაპირება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დინამიური ფუნქციები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მონაცემების იმპორტი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მონაცემთა ბაზასთან წვდომა რეალურ დროში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რეფერენტული მთლიანობა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SQL ინტერპრეტატორი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ტრანზაქციები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უნიკოდი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ბეკაპირება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მონაცემების კომპრესია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მონაცემების დაშიფვრა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მაღალი ხელმისაწვდომობა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მაღალი მაშტაბურობა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Java-ს მხარდაჭერა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რეფერენტული მთლიანობა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ტრანზაქციები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XML ფორმტის მხარდაჭერა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ავ</a:t>
                      </a: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ტონომიურობა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მონაცემების დაშიფვრა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მაღალი ხელმისაწვდომობა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რეფერენტული მთლიანობა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ტრანზაციები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უნიკოდი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ბეკაპირება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დინამიური ფუნქციები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მონაცემთა ბაზის იმპორტი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მონაცემების ექსპორტი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გაფართოების შესაძლებლობა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მაღალი ხელმისაწვდომობა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მაღალი სკალარულობა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მონაცემების იმპორტი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რეფერენტული მთლიანობა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ტრანზაქციები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4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8789" y="154546"/>
            <a:ext cx="9651589" cy="7856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smtClean="0"/>
              <a:t>RDBMS-</a:t>
            </a:r>
            <a:r>
              <a:rPr lang="ka-GE" sz="3200" smtClean="0"/>
              <a:t>ების შედარება</a:t>
            </a:r>
            <a:endParaRPr lang="en-US" sz="3200" dirty="0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78064"/>
              </p:ext>
            </p:extLst>
          </p:nvPr>
        </p:nvGraphicFramePr>
        <p:xfrm>
          <a:off x="128789" y="1241269"/>
          <a:ext cx="11951595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319"/>
                <a:gridCol w="2390319"/>
                <a:gridCol w="2390319"/>
                <a:gridCol w="2390319"/>
                <a:gridCol w="2390319"/>
              </a:tblGrid>
              <a:tr h="149649"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MariaDB Enterprise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MySQL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არქივის შენახვის ძრავი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მონაცემების კომპრესია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მონაცემების დაშიფვრა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გაფართოების შესაძლებლობა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მაღალი ხელმისაწვდომობა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მაღალი სკალარულობა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ინტერნეტ პროტოკოლის მხარდაჭერა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Source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ტრანზაქციები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უნიკოდი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ბეკაპირება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დინამიური ფუნქციები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მონაცემთა ბაზის იმპორტი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მონაცემების ექსპორტი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მონაცემების იმპორტი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ინტეგრირებული Storage მენეჯერი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Java-ს მხარდაჭერა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რეფერენტული მთლიანობა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SQL ინტერპრეტატორი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ტრანზაქციები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უნიკოდი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მაღალი მაშტაბურობა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რეფერენტული მთლიანობა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ტრანზაქციები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უნიკოდი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მონაცემების კომპრესია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ინტეგრირებული Storage მენეჯერი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რეფერენტული მთლიანობა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ტრანზაქციები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უნიკოდი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გაფართოების შესაძლებლობა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Java-ს მხარდაჭერა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რეფერენტული მთლიანობა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ტრანზაქციები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უნიკოდი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5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რა არის </a:t>
            </a:r>
            <a:r>
              <a:rPr lang="en-US" dirty="0" smtClean="0"/>
              <a:t>DBMS</a:t>
            </a:r>
            <a:r>
              <a:rPr lang="ka-GE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206214"/>
          </a:xfrm>
        </p:spPr>
        <p:txBody>
          <a:bodyPr/>
          <a:lstStyle/>
          <a:p>
            <a:r>
              <a:rPr lang="ka-GE" dirty="0" smtClean="0"/>
              <a:t>პროგრამების ნაკრები ურთიერთდაკავშირებულ მონაცემებთან წვდომისთვის;</a:t>
            </a:r>
          </a:p>
          <a:p>
            <a:r>
              <a:rPr lang="en-US" dirty="0" smtClean="0"/>
              <a:t>DBMS </a:t>
            </a:r>
            <a:r>
              <a:rPr lang="ka-GE" dirty="0" smtClean="0"/>
              <a:t>შეიცავს ინფორმაციას კონკრეტული საწარმოს შესახებ;</a:t>
            </a:r>
          </a:p>
          <a:p>
            <a:r>
              <a:rPr lang="ka-GE" dirty="0" smtClean="0"/>
              <a:t>კომპიუტერიზებული მონაცემთა ჩანაწერების შენახვის სისტემა;</a:t>
            </a:r>
          </a:p>
          <a:p>
            <a:r>
              <a:rPr lang="ka-GE" dirty="0"/>
              <a:t>მომხმარებლისთვის </a:t>
            </a:r>
            <a:r>
              <a:rPr lang="ka-GE" dirty="0" smtClean="0"/>
              <a:t>მოსახერხებელი გარემო;</a:t>
            </a:r>
          </a:p>
          <a:p>
            <a:pPr marL="0" indent="0">
              <a:buNone/>
            </a:pPr>
            <a:endParaRPr lang="ka-GE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021" y="3689798"/>
            <a:ext cx="4268273" cy="30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753" y="2345913"/>
            <a:ext cx="9404723" cy="1400530"/>
          </a:xfrm>
        </p:spPr>
        <p:txBody>
          <a:bodyPr/>
          <a:lstStyle/>
          <a:p>
            <a:pPr algn="ctr"/>
            <a:r>
              <a:rPr lang="ka-GE" dirty="0" smtClean="0"/>
              <a:t>გმადლობთ ყურადღებისათვის!!!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82745" cy="1400530"/>
          </a:xfrm>
        </p:spPr>
        <p:txBody>
          <a:bodyPr/>
          <a:lstStyle/>
          <a:p>
            <a:r>
              <a:rPr lang="en-US" dirty="0" smtClean="0"/>
              <a:t>DBMS-</a:t>
            </a:r>
            <a:r>
              <a:rPr lang="ka-GE" dirty="0" smtClean="0"/>
              <a:t>ის ძირითადი უპირატესობები: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მონაცემებთან გამარტივებული წვდომა</a:t>
            </a:r>
          </a:p>
          <a:p>
            <a:r>
              <a:rPr lang="ka-GE" dirty="0" smtClean="0"/>
              <a:t>მონაცემების მუდმივობა;</a:t>
            </a:r>
          </a:p>
          <a:p>
            <a:r>
              <a:rPr lang="ka-GE" dirty="0" smtClean="0"/>
              <a:t>მრავალი მომხმარებლის ერთდროული მუშაობა;</a:t>
            </a:r>
          </a:p>
          <a:p>
            <a:r>
              <a:rPr lang="ka-GE" dirty="0" smtClean="0"/>
              <a:t>კონკურენციის კონტროლი;</a:t>
            </a:r>
          </a:p>
          <a:p>
            <a:r>
              <a:rPr lang="en-US" dirty="0" smtClean="0"/>
              <a:t>Backup </a:t>
            </a:r>
            <a:r>
              <a:rPr lang="ka-GE" dirty="0" smtClean="0"/>
              <a:t>და აღმდგენი პროცედურები;</a:t>
            </a:r>
          </a:p>
          <a:p>
            <a:r>
              <a:rPr lang="ka-GE" dirty="0" smtClean="0"/>
              <a:t>მონაცემთა დამოუკიდებლობა;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DBMS-</a:t>
            </a:r>
            <a:r>
              <a:rPr lang="ka-GE" dirty="0" smtClean="0"/>
              <a:t>ის ნაკლოვანებები: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ტექნიკური და პროგრამული უზრუნველყოფის ღირებულება;</a:t>
            </a:r>
          </a:p>
          <a:p>
            <a:r>
              <a:rPr lang="ka-GE" dirty="0" smtClean="0"/>
              <a:t>მონაცემთა კონვერსიის ღირებულება;</a:t>
            </a:r>
          </a:p>
          <a:p>
            <a:r>
              <a:rPr lang="ka-GE" dirty="0" smtClean="0"/>
              <a:t>პ</a:t>
            </a:r>
            <a:r>
              <a:rPr lang="ka-GE" dirty="0"/>
              <a:t>ე</a:t>
            </a:r>
            <a:r>
              <a:rPr lang="ka-GE" dirty="0" smtClean="0"/>
              <a:t>რსონალის დატრენინგების ღირებულება;</a:t>
            </a:r>
          </a:p>
          <a:p>
            <a:r>
              <a:rPr lang="ka-GE" dirty="0" smtClean="0"/>
              <a:t>ტექნიკური პერსონალის დანიშვნა;</a:t>
            </a:r>
          </a:p>
          <a:p>
            <a:r>
              <a:rPr lang="ka-GE" dirty="0" smtClean="0"/>
              <a:t>მონაცემთა ბაზის დაზიანება.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4723" cy="1400530"/>
          </a:xfrm>
        </p:spPr>
        <p:txBody>
          <a:bodyPr/>
          <a:lstStyle/>
          <a:p>
            <a:r>
              <a:rPr lang="en-US" dirty="0" err="1"/>
              <a:t>MongoDB</a:t>
            </a:r>
            <a:r>
              <a:rPr lang="ka-GE" dirty="0"/>
              <a:t> </a:t>
            </a:r>
            <a:r>
              <a:rPr lang="en-US" dirty="0"/>
              <a:t>-</a:t>
            </a:r>
            <a:r>
              <a:rPr lang="ka-GE" dirty="0"/>
              <a:t> მომავლის მონაცემთა ბაზა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083" y="1853248"/>
            <a:ext cx="5962917" cy="489978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8802" y="1853248"/>
            <a:ext cx="5358662" cy="4431642"/>
          </a:xfrm>
        </p:spPr>
        <p:txBody>
          <a:bodyPr/>
          <a:lstStyle/>
          <a:p>
            <a:pPr lvl="0"/>
            <a:r>
              <a:rPr lang="ka-GE" dirty="0"/>
              <a:t>დინამიური სქემები JSON-ის გამოყენებით;</a:t>
            </a:r>
            <a:endParaRPr lang="en-US" dirty="0"/>
          </a:p>
          <a:p>
            <a:pPr lvl="0"/>
            <a:r>
              <a:rPr lang="ka-GE" dirty="0"/>
              <a:t>ჰორიზონტალური მაშტაბურობა;</a:t>
            </a:r>
            <a:endParaRPr lang="en-US" dirty="0"/>
          </a:p>
          <a:p>
            <a:pPr lvl="0"/>
            <a:r>
              <a:rPr lang="ka-GE" dirty="0"/>
              <a:t>ტექსტის ძებნა;</a:t>
            </a:r>
            <a:endParaRPr lang="en-US" dirty="0"/>
          </a:p>
          <a:p>
            <a:pPr lvl="0"/>
            <a:r>
              <a:rPr lang="ka-GE" dirty="0"/>
              <a:t>რეპლიკაცია და შარდინგი;</a:t>
            </a:r>
            <a:endParaRPr lang="en-US" dirty="0"/>
          </a:p>
          <a:p>
            <a:pPr lvl="0"/>
            <a:r>
              <a:rPr lang="ka-GE" dirty="0"/>
              <a:t>მდიდარი ინდექსები;</a:t>
            </a:r>
            <a:endParaRPr lang="en-US" dirty="0"/>
          </a:p>
          <a:p>
            <a:pPr lvl="0"/>
            <a:r>
              <a:rPr lang="ka-GE" dirty="0"/>
              <a:t>Hadoop-თან ინტეგრაცია;</a:t>
            </a:r>
            <a:endParaRPr lang="en-US" dirty="0"/>
          </a:p>
          <a:p>
            <a:pPr lvl="0"/>
            <a:r>
              <a:rPr lang="ka-GE" dirty="0"/>
              <a:t>Aggregation Framework;</a:t>
            </a:r>
            <a:endParaRPr lang="en-US" dirty="0"/>
          </a:p>
          <a:p>
            <a:pPr lvl="0"/>
            <a:r>
              <a:rPr lang="ka-GE" dirty="0"/>
              <a:t>დამახსოვრებადი (In-memory) გამოთვლა.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2015 წლის </a:t>
            </a:r>
            <a:r>
              <a:rPr lang="en-US" dirty="0" smtClean="0"/>
              <a:t>Top 10 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83976"/>
            <a:ext cx="8946541" cy="419548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Oracle;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SQL Server;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IBM DB2;</a:t>
            </a:r>
          </a:p>
          <a:p>
            <a:pPr marL="457200" indent="-457200">
              <a:buFont typeface="+mj-lt"/>
              <a:buAutoNum type="arabicPeriod"/>
            </a:pPr>
            <a:r>
              <a:rPr lang="ka-GE" dirty="0"/>
              <a:t>SAP Sybase </a:t>
            </a:r>
            <a:r>
              <a:rPr lang="ka-GE" dirty="0" smtClean="0"/>
              <a:t>ASE</a:t>
            </a:r>
            <a:r>
              <a:rPr lang="en-US" dirty="0" smtClean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ka-GE" dirty="0"/>
              <a:t>PostgreSQL</a:t>
            </a:r>
            <a:r>
              <a:rPr lang="ka-GE" dirty="0" smtClean="0"/>
              <a:t>;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ka-GE" dirty="0"/>
              <a:t>MariaDB Enterprise</a:t>
            </a:r>
            <a:r>
              <a:rPr lang="ka-GE" dirty="0" smtClean="0"/>
              <a:t>;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ka-GE" dirty="0"/>
              <a:t>MySQL;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ka-GE" dirty="0"/>
              <a:t>Teradata</a:t>
            </a:r>
            <a:r>
              <a:rPr lang="ka-GE" dirty="0" smtClean="0"/>
              <a:t>;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ka-GE" dirty="0" smtClean="0"/>
              <a:t>Informix</a:t>
            </a:r>
            <a:r>
              <a:rPr lang="en-US" dirty="0" smtClean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ka-GE" dirty="0"/>
              <a:t>Ingres</a:t>
            </a:r>
            <a:r>
              <a:rPr lang="ka-GE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562" y="1883976"/>
            <a:ext cx="7794679" cy="45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</a:t>
            </a:r>
            <a:r>
              <a:rPr lang="ka-GE" dirty="0" smtClean="0"/>
              <a:t> 12</a:t>
            </a:r>
            <a:r>
              <a:rPr lang="en-US" dirty="0" smtClean="0"/>
              <a:t>c-</a:t>
            </a:r>
            <a:r>
              <a:rPr lang="ka-GE" dirty="0" smtClean="0"/>
              <a:t>ს მახასიათებები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6711" y="1853248"/>
            <a:ext cx="3836026" cy="3689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0838" y="2298415"/>
            <a:ext cx="9282395" cy="205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2000" dirty="0">
                <a:ea typeface="Calibri" panose="020F0502020204030204" pitchFamily="34" charset="0"/>
                <a:cs typeface="Times New Roman" panose="02020603050405020304" pitchFamily="18" charset="0"/>
              </a:rPr>
              <a:t>მონაცემთა ბაზების კონსოლიდაცია;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2000" dirty="0">
                <a:ea typeface="Calibri" panose="020F0502020204030204" pitchFamily="34" charset="0"/>
                <a:cs typeface="Times New Roman" panose="02020603050405020304" pitchFamily="18" charset="0"/>
              </a:rPr>
              <a:t>მოთხოვნების ოპტიმიზაცია;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2000" dirty="0">
                <a:ea typeface="Calibri" panose="020F0502020204030204" pitchFamily="34" charset="0"/>
                <a:cs typeface="Times New Roman" panose="02020603050405020304" pitchFamily="18" charset="0"/>
              </a:rPr>
              <a:t>შესრულების რეგულაცია;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2000" dirty="0">
                <a:ea typeface="Calibri" panose="020F0502020204030204" pitchFamily="34" charset="0"/>
                <a:cs typeface="Times New Roman" panose="02020603050405020304" pitchFamily="18" charset="0"/>
              </a:rPr>
              <a:t>მაღალი ხელმისაწვდომობა;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a-GE" sz="2000" dirty="0">
                <a:ea typeface="Calibri" panose="020F0502020204030204" pitchFamily="34" charset="0"/>
                <a:cs typeface="Times New Roman" panose="02020603050405020304" pitchFamily="18" charset="0"/>
              </a:rPr>
              <a:t>დაყოფა (partitioning);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ka-GE" sz="2000" dirty="0">
                <a:ea typeface="Calibri" panose="020F0502020204030204" pitchFamily="34" charset="0"/>
                <a:cs typeface="Times New Roman" panose="02020603050405020304" pitchFamily="18" charset="0"/>
              </a:rPr>
              <a:t>ბეკაპირება და აღდგენა.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1" y="5543140"/>
            <a:ext cx="8161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“C” იშიფრება როგორც ქლაუდი (cloud)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SQL Server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241420" cy="4195481"/>
          </a:xfrm>
        </p:spPr>
        <p:txBody>
          <a:bodyPr/>
          <a:lstStyle/>
          <a:p>
            <a:r>
              <a:rPr lang="ka-GE" dirty="0"/>
              <a:t>Microsoft Azure-თან </a:t>
            </a:r>
            <a:r>
              <a:rPr lang="ka-GE" dirty="0" smtClean="0"/>
              <a:t>ურთიერთქმედება;</a:t>
            </a:r>
          </a:p>
          <a:p>
            <a:r>
              <a:rPr lang="ka-GE" dirty="0" smtClean="0"/>
              <a:t>Cloud </a:t>
            </a:r>
            <a:r>
              <a:rPr lang="ka-GE" dirty="0"/>
              <a:t>Migration </a:t>
            </a:r>
            <a:r>
              <a:rPr lang="ka-GE" dirty="0" smtClean="0"/>
              <a:t>Wizard</a:t>
            </a:r>
          </a:p>
          <a:p>
            <a:r>
              <a:rPr lang="ka-GE" dirty="0"/>
              <a:t>in-memory მონაცემთა ბაზის </a:t>
            </a:r>
            <a:r>
              <a:rPr lang="ka-GE" dirty="0" smtClean="0"/>
              <a:t>მხარდაჭერა </a:t>
            </a:r>
            <a:r>
              <a:rPr lang="ka-GE" dirty="0"/>
              <a:t>ონლაინ ოპერაციების შესრულებისთვის </a:t>
            </a:r>
            <a:r>
              <a:rPr lang="ka-GE" dirty="0" smtClean="0"/>
              <a:t>(</a:t>
            </a:r>
            <a:r>
              <a:rPr lang="ka-GE" dirty="0"/>
              <a:t>OLTP</a:t>
            </a:r>
            <a:r>
              <a:rPr lang="ka-GE" dirty="0" smtClean="0"/>
              <a:t>);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733" y="1853248"/>
            <a:ext cx="6177645" cy="41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24" y="2704975"/>
            <a:ext cx="9726695" cy="3979159"/>
          </a:xfrm>
        </p:spPr>
        <p:txBody>
          <a:bodyPr/>
          <a:lstStyle/>
          <a:p>
            <a:r>
              <a:rPr lang="ka-GE" sz="2800" dirty="0"/>
              <a:t/>
            </a:r>
            <a:br>
              <a:rPr lang="ka-GE" sz="2800" dirty="0"/>
            </a:br>
            <a:r>
              <a:rPr lang="ka-GE" sz="2800" dirty="0" smtClean="0"/>
              <a:t>მაღალი ხელმ</a:t>
            </a:r>
            <a:r>
              <a:rPr lang="ka-GE" sz="2800" dirty="0"/>
              <a:t>ი</a:t>
            </a:r>
            <a:r>
              <a:rPr lang="ka-GE" sz="2800" dirty="0" smtClean="0"/>
              <a:t>საწვდომობა;</a:t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>დატვირთულ რეჟიმში მუშაობის უნარი;</a:t>
            </a:r>
            <a:br>
              <a:rPr lang="ka-GE" sz="2800" dirty="0" smtClean="0"/>
            </a:b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dirty="0" smtClean="0"/>
              <a:t>მობილური აპლიკაციების სრული მხარდაჭერა;</a:t>
            </a:r>
            <a:br>
              <a:rPr lang="ka-GE" sz="2800" dirty="0" smtClean="0"/>
            </a:br>
            <a:r>
              <a:rPr lang="ka-GE" sz="2800" dirty="0"/>
              <a:t/>
            </a:r>
            <a:br>
              <a:rPr lang="ka-GE" sz="2800" dirty="0"/>
            </a:br>
            <a:r>
              <a:rPr lang="en-US" sz="2800" dirty="0" smtClean="0"/>
              <a:t>online </a:t>
            </a:r>
            <a:r>
              <a:rPr lang="ka-GE" sz="2800" dirty="0" smtClean="0"/>
              <a:t>ანალიზის მძლავრი საშუალებები;</a:t>
            </a:r>
            <a:br>
              <a:rPr lang="ka-GE" sz="2800" dirty="0" smtClean="0"/>
            </a:b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125094"/>
            <a:ext cx="8946541" cy="25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306</TotalTime>
  <Words>603</Words>
  <Application>Microsoft Office PowerPoint</Application>
  <PresentationFormat>Widescreen</PresentationFormat>
  <Paragraphs>270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Sylfaen</vt:lpstr>
      <vt:lpstr>Symbol</vt:lpstr>
      <vt:lpstr>Times New Roman</vt:lpstr>
      <vt:lpstr>Wingdings 3</vt:lpstr>
      <vt:lpstr>Ion</vt:lpstr>
      <vt:lpstr>ივანე ჯავახიშვილის სახელობის თბილისის სახელმწიფო უნივერსიტეტი ზუსტ და საბუნებისმეტყველო მეცნიერებათა ფაკულტეტი   ინფორმაციული ტექნოლოგიები </vt:lpstr>
      <vt:lpstr>რა არის DBMS?</vt:lpstr>
      <vt:lpstr>DBMS-ის ძირითადი უპირატესობები:</vt:lpstr>
      <vt:lpstr>DBMS-ის ნაკლოვანებები:</vt:lpstr>
      <vt:lpstr>MongoDB - მომავლის მონაცემთა ბაზა</vt:lpstr>
      <vt:lpstr>2015 წლის Top 10 DBMS</vt:lpstr>
      <vt:lpstr>Oracle 12c-ს მახასიათებები</vt:lpstr>
      <vt:lpstr>SQL Server 2014</vt:lpstr>
      <vt:lpstr> მაღალი ხელმისაწვდომობა;  დატვირთულ რეჟიმში მუშაობის უნარი;  მობილური აპლიკაციების სრული მხარდაჭერა;  online ანალიზის მძლავრი საშუალებები; </vt:lpstr>
      <vt:lpstr>SAP Sybase ASE</vt:lpstr>
      <vt:lpstr>PowerPoint Presentation</vt:lpstr>
      <vt:lpstr>MariaDB Enterprise </vt:lpstr>
      <vt:lpstr>MySQL</vt:lpstr>
      <vt:lpstr>Teradata</vt:lpstr>
      <vt:lpstr>PowerPoint Presentation</vt:lpstr>
      <vt:lpstr>Ingres</vt:lpstr>
      <vt:lpstr>RDBMS-ების შედარება</vt:lpstr>
      <vt:lpstr>RDBMS-ების შედარება</vt:lpstr>
      <vt:lpstr>PowerPoint Presentation</vt:lpstr>
      <vt:lpstr>გმადლობთ ყურადღებისათვის!!!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ივანე ჯავახიშვილის სახელობის თბილისის სახელმწიფო უნივერსიტეტი ზუსტ და საბუნებისმეტყველო მეცნიერებათა ფაკულტეტი   ინფორმაციული ტექნოლოგიები</dc:title>
  <dc:creator>Rainbow</dc:creator>
  <cp:lastModifiedBy>tamta</cp:lastModifiedBy>
  <cp:revision>18</cp:revision>
  <dcterms:created xsi:type="dcterms:W3CDTF">2015-05-23T06:22:13Z</dcterms:created>
  <dcterms:modified xsi:type="dcterms:W3CDTF">2015-06-20T10:28:47Z</dcterms:modified>
</cp:coreProperties>
</file>