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1" r:id="rId3"/>
    <p:sldId id="257" r:id="rId4"/>
    <p:sldId id="258" r:id="rId5"/>
    <p:sldId id="259" r:id="rId6"/>
    <p:sldId id="292" r:id="rId7"/>
    <p:sldId id="260" r:id="rId8"/>
    <p:sldId id="294" r:id="rId9"/>
    <p:sldId id="293" r:id="rId10"/>
    <p:sldId id="295" r:id="rId11"/>
    <p:sldId id="261" r:id="rId12"/>
    <p:sldId id="298" r:id="rId13"/>
    <p:sldId id="299" r:id="rId14"/>
    <p:sldId id="300" r:id="rId15"/>
    <p:sldId id="301" r:id="rId16"/>
    <p:sldId id="302" r:id="rId17"/>
    <p:sldId id="306" r:id="rId18"/>
    <p:sldId id="308" r:id="rId19"/>
    <p:sldId id="309" r:id="rId20"/>
    <p:sldId id="310" r:id="rId21"/>
    <p:sldId id="307"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37" autoAdjust="0"/>
  </p:normalViewPr>
  <p:slideViewPr>
    <p:cSldViewPr>
      <p:cViewPr>
        <p:scale>
          <a:sx n="64" d="100"/>
          <a:sy n="64" d="100"/>
        </p:scale>
        <p:origin x="-2358" y="-1056"/>
      </p:cViewPr>
      <p:guideLst>
        <p:guide orient="horz" pos="2160"/>
        <p:guide pos="2880"/>
      </p:guideLst>
    </p:cSldViewPr>
  </p:slideViewPr>
  <p:outlineViewPr>
    <p:cViewPr>
      <p:scale>
        <a:sx n="33" d="100"/>
        <a:sy n="33" d="100"/>
      </p:scale>
      <p:origin x="0" y="169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ინფორმაციული არქიტექტურა</c:v>
                </c:pt>
              </c:strCache>
            </c:strRef>
          </c:tx>
          <c:invertIfNegative val="0"/>
          <c:cat>
            <c:strRef>
              <c:f>Sheet1!$A$2:$A$5</c:f>
              <c:strCache>
                <c:ptCount val="2"/>
                <c:pt idx="0">
                  <c:v>თსუ</c:v>
                </c:pt>
                <c:pt idx="1">
                  <c:v>თავისუფალი უნივერსიტეტი</c:v>
                </c:pt>
              </c:strCache>
            </c:strRef>
          </c:cat>
          <c:val>
            <c:numRef>
              <c:f>Sheet1!$B$2:$B$5</c:f>
              <c:numCache>
                <c:formatCode>General</c:formatCode>
                <c:ptCount val="4"/>
                <c:pt idx="0">
                  <c:v>20</c:v>
                </c:pt>
                <c:pt idx="1">
                  <c:v>15</c:v>
                </c:pt>
              </c:numCache>
            </c:numRef>
          </c:val>
        </c:ser>
        <c:ser>
          <c:idx val="1"/>
          <c:order val="1"/>
          <c:tx>
            <c:strRef>
              <c:f>Sheet1!$C$1</c:f>
              <c:strCache>
                <c:ptCount val="1"/>
                <c:pt idx="0">
                  <c:v>ფერთა გამა, გრაფიკული ობიექტები, ეფექტური ვიზუალი</c:v>
                </c:pt>
              </c:strCache>
            </c:strRef>
          </c:tx>
          <c:invertIfNegative val="0"/>
          <c:cat>
            <c:strRef>
              <c:f>Sheet1!$A$2:$A$5</c:f>
              <c:strCache>
                <c:ptCount val="2"/>
                <c:pt idx="0">
                  <c:v>თსუ</c:v>
                </c:pt>
                <c:pt idx="1">
                  <c:v>თავისუფალი უნივერსიტეტი</c:v>
                </c:pt>
              </c:strCache>
            </c:strRef>
          </c:cat>
          <c:val>
            <c:numRef>
              <c:f>Sheet1!$C$2:$C$5</c:f>
              <c:numCache>
                <c:formatCode>General</c:formatCode>
                <c:ptCount val="4"/>
                <c:pt idx="0">
                  <c:v>10</c:v>
                </c:pt>
                <c:pt idx="1">
                  <c:v>10</c:v>
                </c:pt>
              </c:numCache>
            </c:numRef>
          </c:val>
        </c:ser>
        <c:ser>
          <c:idx val="2"/>
          <c:order val="2"/>
          <c:tx>
            <c:strRef>
              <c:f>Sheet1!$D$1</c:f>
              <c:strCache>
                <c:ptCount val="1"/>
                <c:pt idx="0">
                  <c:v>ნავიგაცია</c:v>
                </c:pt>
              </c:strCache>
            </c:strRef>
          </c:tx>
          <c:invertIfNegative val="0"/>
          <c:cat>
            <c:strRef>
              <c:f>Sheet1!$A$2:$A$5</c:f>
              <c:strCache>
                <c:ptCount val="2"/>
                <c:pt idx="0">
                  <c:v>თსუ</c:v>
                </c:pt>
                <c:pt idx="1">
                  <c:v>თავისუფალი უნივერსიტეტი</c:v>
                </c:pt>
              </c:strCache>
            </c:strRef>
          </c:cat>
          <c:val>
            <c:numRef>
              <c:f>Sheet1!$D$2:$D$5</c:f>
              <c:numCache>
                <c:formatCode>General</c:formatCode>
                <c:ptCount val="4"/>
                <c:pt idx="0">
                  <c:v>25</c:v>
                </c:pt>
                <c:pt idx="1">
                  <c:v>25</c:v>
                </c:pt>
              </c:numCache>
            </c:numRef>
          </c:val>
        </c:ser>
        <c:dLbls>
          <c:showLegendKey val="0"/>
          <c:showVal val="0"/>
          <c:showCatName val="0"/>
          <c:showSerName val="0"/>
          <c:showPercent val="0"/>
          <c:showBubbleSize val="0"/>
        </c:dLbls>
        <c:gapWidth val="150"/>
        <c:shape val="cylinder"/>
        <c:axId val="36279040"/>
        <c:axId val="36280576"/>
        <c:axId val="33122944"/>
      </c:bar3DChart>
      <c:catAx>
        <c:axId val="36279040"/>
        <c:scaling>
          <c:orientation val="minMax"/>
        </c:scaling>
        <c:delete val="0"/>
        <c:axPos val="b"/>
        <c:numFmt formatCode="General" sourceLinked="0"/>
        <c:majorTickMark val="out"/>
        <c:minorTickMark val="none"/>
        <c:tickLblPos val="nextTo"/>
        <c:crossAx val="36280576"/>
        <c:crosses val="autoZero"/>
        <c:auto val="1"/>
        <c:lblAlgn val="ctr"/>
        <c:lblOffset val="100"/>
        <c:noMultiLvlLbl val="0"/>
      </c:catAx>
      <c:valAx>
        <c:axId val="36280576"/>
        <c:scaling>
          <c:orientation val="minMax"/>
        </c:scaling>
        <c:delete val="0"/>
        <c:axPos val="l"/>
        <c:majorGridlines/>
        <c:numFmt formatCode="General" sourceLinked="1"/>
        <c:majorTickMark val="out"/>
        <c:minorTickMark val="none"/>
        <c:tickLblPos val="nextTo"/>
        <c:crossAx val="36279040"/>
        <c:crosses val="autoZero"/>
        <c:crossBetween val="between"/>
      </c:valAx>
      <c:serAx>
        <c:axId val="33122944"/>
        <c:scaling>
          <c:orientation val="minMax"/>
        </c:scaling>
        <c:delete val="1"/>
        <c:axPos val="b"/>
        <c:majorTickMark val="out"/>
        <c:minorTickMark val="none"/>
        <c:tickLblPos val="none"/>
        <c:crossAx val="36280576"/>
        <c:crosses val="autoZero"/>
      </c:serAx>
    </c:plotArea>
    <c:legend>
      <c:legendPos val="r"/>
      <c:layout>
        <c:manualLayout>
          <c:xMode val="edge"/>
          <c:yMode val="edge"/>
          <c:x val="0.61372477265407299"/>
          <c:y val="5.3547523427041534E-2"/>
          <c:w val="0.3862752273459294"/>
          <c:h val="0.9146718106019893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86880780281013E-2"/>
          <c:y val="7.3260073260073263E-2"/>
          <c:w val="0.48159831756046306"/>
          <c:h val="0.83882783882783885"/>
        </c:manualLayout>
      </c:layout>
      <c:doughnutChart>
        <c:varyColors val="1"/>
        <c:ser>
          <c:idx val="0"/>
          <c:order val="0"/>
          <c:tx>
            <c:strRef>
              <c:f>Sheet1!$B$1</c:f>
              <c:strCache>
                <c:ptCount val="1"/>
                <c:pt idx="0">
                  <c:v>Column1</c:v>
                </c:pt>
              </c:strCache>
            </c:strRef>
          </c:tx>
          <c:explosion val="2"/>
          <c:dPt>
            <c:idx val="0"/>
            <c:bubble3D val="0"/>
            <c:explosion val="0"/>
          </c:dPt>
          <c:cat>
            <c:strRef>
              <c:f>Sheet1!$A$2:$A$3</c:f>
              <c:strCache>
                <c:ptCount val="2"/>
                <c:pt idx="0">
                  <c:v>თსუ</c:v>
                </c:pt>
                <c:pt idx="1">
                  <c:v>თავისუფალი უნივერსიტეტი</c:v>
                </c:pt>
              </c:strCache>
            </c:strRef>
          </c:cat>
          <c:val>
            <c:numRef>
              <c:f>Sheet1!$B$2:$B$3</c:f>
              <c:numCache>
                <c:formatCode>General</c:formatCode>
                <c:ptCount val="2"/>
                <c:pt idx="0">
                  <c:v>55</c:v>
                </c:pt>
                <c:pt idx="1">
                  <c:v>50</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57222086986760656"/>
          <c:y val="0.1098993395056387"/>
          <c:w val="0.40254253707245624"/>
          <c:h val="0.699615240402642"/>
        </c:manualLayout>
      </c:layout>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30EE9-56A7-4D58-A887-179E3AD2A8F0}" type="datetimeFigureOut">
              <a:rPr lang="en-US" smtClean="0"/>
              <a:pPr/>
              <a:t>7/9/2015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627B1-AA1F-4D51-8DA2-DF9E8D11348A}" type="slidenum">
              <a:rPr lang="en-US" smtClean="0"/>
              <a:pPr/>
              <a:t>‹#›</a:t>
            </a:fld>
            <a:endParaRPr lang="en-US"/>
          </a:p>
        </p:txBody>
      </p:sp>
    </p:spTree>
    <p:extLst>
      <p:ext uri="{BB962C8B-B14F-4D97-AF65-F5344CB8AC3E}">
        <p14:creationId xmlns:p14="http://schemas.microsoft.com/office/powerpoint/2010/main" val="63836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627B1-AA1F-4D51-8DA2-DF9E8D11348A}"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627B1-AA1F-4D51-8DA2-DF9E8D11348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627B1-AA1F-4D51-8DA2-DF9E8D11348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627B1-AA1F-4D51-8DA2-DF9E8D11348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blip>
          <a:srcRect/>
          <a:stretch>
            <a:fillRect l="-100000" r="-5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657600"/>
            <a:ext cx="6400800" cy="533400"/>
          </a:xfrm>
        </p:spPr>
        <p:txBody>
          <a:bodyPr/>
          <a:lstStyle/>
          <a:p>
            <a:r>
              <a:rPr lang="ka-GE" sz="2000" cap="all" smtClean="0">
                <a:solidFill>
                  <a:schemeClr val="tx2"/>
                </a:solidFill>
              </a:rPr>
              <a:t>საინფორმაციო ტექნოლოგიები</a:t>
            </a:r>
            <a:endParaRPr lang="en-US" sz="2000" smtClean="0">
              <a:solidFill>
                <a:schemeClr val="tx2"/>
              </a:solidFill>
            </a:endParaRPr>
          </a:p>
          <a:p>
            <a:endParaRPr lang="en-US"/>
          </a:p>
        </p:txBody>
      </p:sp>
      <p:sp>
        <p:nvSpPr>
          <p:cNvPr id="4" name="Subtitle 2"/>
          <p:cNvSpPr txBox="1">
            <a:spLocks/>
          </p:cNvSpPr>
          <p:nvPr/>
        </p:nvSpPr>
        <p:spPr>
          <a:xfrm>
            <a:off x="1371600" y="4724400"/>
            <a:ext cx="6400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ka-GE" b="1" cap="all" smtClean="0">
                <a:solidFill>
                  <a:schemeClr val="tx1">
                    <a:lumMod val="50000"/>
                    <a:lumOff val="50000"/>
                  </a:schemeClr>
                </a:solidFill>
              </a:rPr>
              <a:t>ნათია შანიძე</a:t>
            </a:r>
            <a:endParaRPr kumimoji="0" lang="en-US" b="1" u="none" strike="noStrike" kern="1200" cap="none" spc="0" normalizeH="0" baseline="0" noProof="0" smtClean="0">
              <a:ln>
                <a:noFill/>
              </a:ln>
              <a:solidFill>
                <a:schemeClr val="tx1">
                  <a:lumMod val="50000"/>
                  <a:lumOff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Title 1"/>
          <p:cNvSpPr txBox="1">
            <a:spLocks/>
          </p:cNvSpPr>
          <p:nvPr/>
        </p:nvSpPr>
        <p:spPr>
          <a:xfrm>
            <a:off x="685800" y="2362200"/>
            <a:ext cx="7772400" cy="1470025"/>
          </a:xfrm>
          <a:prstGeom prst="rect">
            <a:avLst/>
          </a:prstGeom>
        </p:spPr>
        <p:txBody>
          <a:bodyPr vert="horz" lIns="91440" tIns="45720" rIns="91440" bIns="45720" rtlCol="0" anchor="ctr">
            <a:normAutofit fontScale="77500" lnSpcReduction="20000"/>
          </a:bodyPr>
          <a:lstStyle/>
          <a:p>
            <a:pPr algn="ctr">
              <a:lnSpc>
                <a:spcPct val="120000"/>
              </a:lnSpc>
              <a:spcBef>
                <a:spcPct val="0"/>
              </a:spcBef>
            </a:pPr>
            <a:r>
              <a:rPr lang="ka-GE" sz="4400" b="1" cap="all" smtClean="0">
                <a:solidFill>
                  <a:schemeClr val="tx2">
                    <a:lumMod val="75000"/>
                  </a:schemeClr>
                </a:solidFill>
              </a:rPr>
              <a:t>მონაცემთა ვიზუალიზაცია</a:t>
            </a:r>
            <a:endParaRPr lang="en-US" sz="4400" b="1" smtClean="0">
              <a:solidFill>
                <a:schemeClr val="tx2">
                  <a:lumMod val="75000"/>
                </a:schemeClr>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pic>
        <p:nvPicPr>
          <p:cNvPr id="1026" name="Picture 2" descr="C:\Users\mira\Desktop\header_ge.jpg"/>
          <p:cNvPicPr>
            <a:picLocks noChangeAspect="1" noChangeArrowheads="1"/>
          </p:cNvPicPr>
          <p:nvPr/>
        </p:nvPicPr>
        <p:blipFill>
          <a:blip r:embed="rId2" cstate="print"/>
          <a:srcRect/>
          <a:stretch>
            <a:fillRect/>
          </a:stretch>
        </p:blipFill>
        <p:spPr bwMode="auto">
          <a:xfrm>
            <a:off x="-1" y="0"/>
            <a:ext cx="9144001" cy="1204598"/>
          </a:xfrm>
          <a:prstGeom prst="rect">
            <a:avLst/>
          </a:prstGeom>
          <a:noFill/>
        </p:spPr>
      </p:pic>
      <p:sp>
        <p:nvSpPr>
          <p:cNvPr id="7" name="Subtitle 2"/>
          <p:cNvSpPr txBox="1">
            <a:spLocks/>
          </p:cNvSpPr>
          <p:nvPr/>
        </p:nvSpPr>
        <p:spPr>
          <a:xfrm>
            <a:off x="1341619" y="5762469"/>
            <a:ext cx="6400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ka-GE" sz="1600" b="1" i="1" u="none" strike="noStrike" kern="1200" cap="all" spc="0" normalizeH="0" baseline="0" noProof="0" smtClean="0">
                <a:ln>
                  <a:noFill/>
                </a:ln>
                <a:solidFill>
                  <a:schemeClr val="tx2"/>
                </a:solidFill>
                <a:effectLst/>
                <a:uLnTx/>
                <a:uFillTx/>
                <a:latin typeface="+mn-lt"/>
                <a:ea typeface="+mn-ea"/>
                <a:cs typeface="+mn-cs"/>
              </a:rPr>
              <a:t>ხელმძღვანელი:</a:t>
            </a:r>
            <a:r>
              <a:rPr kumimoji="0" lang="ka-GE" b="1" i="1" u="none" strike="noStrike" kern="1200" cap="all" spc="0" normalizeH="0" noProof="0" smtClean="0">
                <a:ln>
                  <a:noFill/>
                </a:ln>
                <a:solidFill>
                  <a:schemeClr val="tx2"/>
                </a:solidFill>
                <a:effectLst/>
                <a:uLnTx/>
                <a:uFillTx/>
                <a:latin typeface="+mn-lt"/>
                <a:ea typeface="+mn-ea"/>
                <a:cs typeface="+mn-cs"/>
              </a:rPr>
              <a:t> 	მაგდა ცინცაძე</a:t>
            </a:r>
            <a:endParaRPr kumimoji="0" lang="en-US" b="1" i="1" u="none" strike="noStrike" kern="1200" cap="none" spc="0" normalizeH="0" baseline="0" noProof="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a:bodyPr>
          <a:lstStyle/>
          <a:p>
            <a:pPr algn="l"/>
            <a:r>
              <a:rPr lang="ka-GE" sz="1700" b="1">
                <a:solidFill>
                  <a:schemeClr val="accent1">
                    <a:lumMod val="75000"/>
                  </a:schemeClr>
                </a:solidFill>
              </a:rPr>
              <a:t>მუსიკა, ფილმები და სხვა მედია </a:t>
            </a:r>
            <a:r>
              <a:rPr lang="ka-GE" sz="1700" b="1" smtClean="0">
                <a:solidFill>
                  <a:schemeClr val="accent1">
                    <a:lumMod val="75000"/>
                  </a:schemeClr>
                </a:solidFill>
              </a:rPr>
              <a:t>საშუალებები</a:t>
            </a:r>
            <a:r>
              <a:rPr lang="en-US" sz="1700" b="1" smtClean="0">
                <a:solidFill>
                  <a:schemeClr val="accent1">
                    <a:lumMod val="75000"/>
                  </a:schemeClr>
                </a:solidFill>
              </a:rPr>
              <a:t/>
            </a:r>
            <a:br>
              <a:rPr lang="en-US" sz="1700" b="1" smtClean="0">
                <a:solidFill>
                  <a:schemeClr val="accent1">
                    <a:lumMod val="75000"/>
                  </a:schemeClr>
                </a:solidFill>
              </a:rPr>
            </a:br>
            <a:r>
              <a:rPr lang="en-US" sz="1700">
                <a:solidFill>
                  <a:schemeClr val="accent1">
                    <a:lumMod val="75000"/>
                  </a:schemeClr>
                </a:solidFill>
              </a:rPr>
              <a:t/>
            </a:r>
            <a:br>
              <a:rPr lang="en-US" sz="1700">
                <a:solidFill>
                  <a:schemeClr val="accent1">
                    <a:lumMod val="75000"/>
                  </a:schemeClr>
                </a:solidFill>
              </a:rPr>
            </a:br>
            <a:r>
              <a:rPr lang="ka-GE" sz="1700">
                <a:solidFill>
                  <a:schemeClr val="accent1">
                    <a:lumMod val="75000"/>
                  </a:schemeClr>
                </a:solidFill>
              </a:rPr>
              <a:t>მედია წარმოადგენს მნიშვნელოვან სფეროს, რომელსაც დიდი ადგილი უკავია ჩვენს ცხოვრებაში. ვიზუალიზაცია გვეხმარება მოვახდინოთ კავშირი და აღმოვაჩინოთ ახალი ინფორმაცია. მაგალითისთვის მოვიყვანოთ რამოდენიმე ინსტრუმენტი, რომელიც დაგვეხმარება მედიასთან დაკავშირებული მონაცემების ვიზუალურად გამოსახვაში.</a:t>
            </a:r>
            <a:r>
              <a:rPr lang="en-US" sz="1800"/>
              <a:t/>
            </a:r>
            <a:br>
              <a:rPr lang="en-US" sz="1800"/>
            </a:br>
            <a:r>
              <a:rPr lang="en-US" sz="1700" smtClean="0">
                <a:solidFill>
                  <a:schemeClr val="accent1">
                    <a:lumMod val="75000"/>
                  </a:schemeClr>
                </a:solidFill>
                <a:latin typeface="+mn-lt"/>
              </a:rPr>
              <a:t/>
            </a:r>
            <a:br>
              <a:rPr lang="en-US" sz="1700" smtClean="0">
                <a:solidFill>
                  <a:schemeClr val="accent1">
                    <a:lumMod val="75000"/>
                  </a:schemeClr>
                </a:solidFill>
                <a:latin typeface="+mn-lt"/>
              </a:rPr>
            </a:br>
            <a:endParaRPr lang="en-US" sz="1700">
              <a:solidFill>
                <a:schemeClr val="accent1">
                  <a:lumMod val="75000"/>
                </a:schemeClr>
              </a:solidFill>
              <a:latin typeface="+mn-lt"/>
            </a:endParaRPr>
          </a:p>
        </p:txBody>
      </p:sp>
      <p:pic>
        <p:nvPicPr>
          <p:cNvPr id="4" name="Picture 3" descr="mdviz_liveplasma.jpg"/>
          <p:cNvPicPr/>
          <p:nvPr/>
        </p:nvPicPr>
        <p:blipFill>
          <a:blip r:embed="rId2" cstate="print"/>
          <a:stretch>
            <a:fillRect/>
          </a:stretch>
        </p:blipFill>
        <p:spPr>
          <a:xfrm>
            <a:off x="533399" y="2870469"/>
            <a:ext cx="4114801" cy="2692131"/>
          </a:xfrm>
          <a:prstGeom prst="rect">
            <a:avLst/>
          </a:prstGeom>
        </p:spPr>
      </p:pic>
      <p:pic>
        <p:nvPicPr>
          <p:cNvPr id="5" name="Picture 4" descr="566_big01.jpg"/>
          <p:cNvPicPr/>
          <p:nvPr/>
        </p:nvPicPr>
        <p:blipFill>
          <a:blip r:embed="rId3" cstate="print"/>
          <a:stretch>
            <a:fillRect/>
          </a:stretch>
        </p:blipFill>
        <p:spPr>
          <a:xfrm>
            <a:off x="4806774" y="2743199"/>
            <a:ext cx="3733800" cy="30187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92162"/>
          </a:xfrm>
        </p:spPr>
        <p:txBody>
          <a:bodyPr>
            <a:noAutofit/>
          </a:bodyPr>
          <a:lstStyle/>
          <a:p>
            <a:r>
              <a:rPr lang="en-US" sz="2400" b="1" err="1" smtClean="0">
                <a:solidFill>
                  <a:schemeClr val="accent1">
                    <a:lumMod val="75000"/>
                  </a:schemeClr>
                </a:solidFill>
                <a:latin typeface="+mn-lt"/>
              </a:rPr>
              <a:t>ვებდიზაინი</a:t>
            </a:r>
            <a:r>
              <a:rPr lang="en-US" sz="2400" b="1" smtClean="0">
                <a:solidFill>
                  <a:schemeClr val="accent1">
                    <a:lumMod val="75000"/>
                  </a:schemeClr>
                </a:solidFill>
                <a:latin typeface="+mn-lt"/>
              </a:rPr>
              <a:t>, </a:t>
            </a:r>
            <a:r>
              <a:rPr lang="en-US" sz="2400" b="1" err="1" smtClean="0">
                <a:solidFill>
                  <a:schemeClr val="accent1">
                    <a:lumMod val="75000"/>
                  </a:schemeClr>
                </a:solidFill>
                <a:latin typeface="+mn-lt"/>
              </a:rPr>
              <a:t>როგორც</a:t>
            </a:r>
            <a:r>
              <a:rPr lang="en-US" sz="2400" b="1" smtClean="0">
                <a:solidFill>
                  <a:schemeClr val="accent1">
                    <a:lumMod val="75000"/>
                  </a:schemeClr>
                </a:solidFill>
                <a:latin typeface="+mn-lt"/>
              </a:rPr>
              <a:t> </a:t>
            </a:r>
            <a:r>
              <a:rPr lang="en-US" sz="2400" b="1" err="1" smtClean="0">
                <a:solidFill>
                  <a:schemeClr val="accent1">
                    <a:lumMod val="75000"/>
                  </a:schemeClr>
                </a:solidFill>
                <a:latin typeface="+mn-lt"/>
              </a:rPr>
              <a:t>ვიზუალიზაციის</a:t>
            </a:r>
            <a:r>
              <a:rPr lang="en-US" sz="2400" b="1" smtClean="0">
                <a:solidFill>
                  <a:schemeClr val="accent1">
                    <a:lumMod val="75000"/>
                  </a:schemeClr>
                </a:solidFill>
                <a:latin typeface="+mn-lt"/>
              </a:rPr>
              <a:t> </a:t>
            </a:r>
            <a:r>
              <a:rPr lang="en-US" sz="2400" b="1" err="1" smtClean="0">
                <a:solidFill>
                  <a:schemeClr val="accent1">
                    <a:lumMod val="75000"/>
                  </a:schemeClr>
                </a:solidFill>
                <a:latin typeface="+mn-lt"/>
              </a:rPr>
              <a:t>გამოყენების</a:t>
            </a:r>
            <a:r>
              <a:rPr lang="en-US" sz="2400" b="1" smtClean="0">
                <a:solidFill>
                  <a:schemeClr val="accent1">
                    <a:lumMod val="75000"/>
                  </a:schemeClr>
                </a:solidFill>
                <a:latin typeface="+mn-lt"/>
              </a:rPr>
              <a:t> </a:t>
            </a:r>
            <a:r>
              <a:rPr lang="en-US" sz="2400" b="1" err="1" smtClean="0">
                <a:solidFill>
                  <a:schemeClr val="accent1">
                    <a:lumMod val="75000"/>
                  </a:schemeClr>
                </a:solidFill>
                <a:latin typeface="+mn-lt"/>
              </a:rPr>
              <a:t>მთავარი</a:t>
            </a:r>
            <a:r>
              <a:rPr lang="en-US" sz="2400" b="1" smtClean="0">
                <a:solidFill>
                  <a:schemeClr val="accent1">
                    <a:lumMod val="75000"/>
                  </a:schemeClr>
                </a:solidFill>
                <a:latin typeface="+mn-lt"/>
              </a:rPr>
              <a:t> </a:t>
            </a:r>
            <a:r>
              <a:rPr lang="en-US" sz="2400" b="1" err="1" smtClean="0">
                <a:solidFill>
                  <a:schemeClr val="accent1">
                    <a:lumMod val="75000"/>
                  </a:schemeClr>
                </a:solidFill>
                <a:latin typeface="+mn-lt"/>
              </a:rPr>
              <a:t>არეალი</a:t>
            </a:r>
            <a:endParaRPr lang="en-US" sz="2400" b="1">
              <a:solidFill>
                <a:schemeClr val="accent1">
                  <a:lumMod val="75000"/>
                </a:schemeClr>
              </a:solidFill>
              <a:latin typeface="+mn-lt"/>
            </a:endParaRPr>
          </a:p>
        </p:txBody>
      </p:sp>
      <p:sp>
        <p:nvSpPr>
          <p:cNvPr id="3" name="Content Placeholder 2"/>
          <p:cNvSpPr>
            <a:spLocks noGrp="1"/>
          </p:cNvSpPr>
          <p:nvPr>
            <p:ph idx="1"/>
          </p:nvPr>
        </p:nvSpPr>
        <p:spPr>
          <a:xfrm>
            <a:off x="457200" y="2057400"/>
            <a:ext cx="8229600" cy="3429000"/>
          </a:xfrm>
        </p:spPr>
        <p:txBody>
          <a:bodyPr>
            <a:noAutofit/>
          </a:bodyPr>
          <a:lstStyle/>
          <a:p>
            <a:pPr indent="1588" algn="just">
              <a:buNone/>
            </a:pPr>
            <a:r>
              <a:rPr lang="ka-GE" sz="1700" smtClean="0">
                <a:solidFill>
                  <a:schemeClr val="accent1">
                    <a:lumMod val="75000"/>
                  </a:schemeClr>
                </a:solidFill>
              </a:rPr>
              <a:t>ჩვენ ფართოდ განვიხილავთ მონაცემთა ვიზუალიზაციის ერთ-ერთ უმნიშვნელოვანეს ტიპს - ვებ დიზაინს. ვებ მეცნიერება იყო გათვალისწინებული, როგორც „გლობალური მონაცემების რესურსი და ღია ანალიტიკური გარემო“. ვებ გვერდი წარმოადგენს ინფორმაციის წყაროს და შეიცავს ჰიპერტექსტებს, რომელთა საშუალებითაც ხდება სხვადასხვა დოკუმენტის მოძიება და კავშირი. ვებ გვერდზე შესაძლებელია განთავსებული იყოს სხვადასხვა სახის მონაცემი: ტექსტები, სურათები, ვიდეოები, მედია ფაილები და ა.შ. ვებ გვერდზე განთავსებული ინფორმაციის ვიზუალს დიდი ყურადღება ექცევა. არსებობს ვებ დიზაინის სტანდარტები.</a:t>
            </a:r>
          </a:p>
          <a:p>
            <a:pPr indent="1588" algn="just">
              <a:buNone/>
            </a:pPr>
            <a:r>
              <a:rPr lang="ka-GE" sz="1700" smtClean="0">
                <a:solidFill>
                  <a:schemeClr val="accent1">
                    <a:lumMod val="75000"/>
                  </a:schemeClr>
                </a:solidFill>
              </a:rPr>
              <a:t> </a:t>
            </a:r>
          </a:p>
          <a:p>
            <a:pPr indent="1588" algn="just">
              <a:buNone/>
            </a:pPr>
            <a:endParaRPr lang="en-US" sz="170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Autofit/>
          </a:bodyPr>
          <a:lstStyle/>
          <a:p>
            <a:pPr indent="1588" algn="l"/>
            <a:r>
              <a:rPr lang="ka-GE" sz="1700" smtClean="0">
                <a:solidFill>
                  <a:schemeClr val="accent1">
                    <a:lumMod val="75000"/>
                  </a:schemeClr>
                </a:solidFill>
                <a:latin typeface="+mn-lt"/>
              </a:rPr>
              <a:t>იმისათვის რომ ვებ დიზაინი აკმაყოფილებდეს სტანდარტებს, მისი შექმნისას უნდა დავიცვათ სამი ძირითადი წესი, ანუ შეფასების კრიტერიუმი:</a:t>
            </a:r>
            <a:br>
              <a:rPr lang="ka-GE" sz="1700" smtClean="0">
                <a:solidFill>
                  <a:schemeClr val="accent1">
                    <a:lumMod val="75000"/>
                  </a:schemeClr>
                </a:solidFill>
                <a:latin typeface="+mn-lt"/>
              </a:rPr>
            </a:br>
            <a:r>
              <a:rPr lang="en-US" sz="1700" smtClean="0">
                <a:solidFill>
                  <a:schemeClr val="accent1">
                    <a:lumMod val="75000"/>
                  </a:schemeClr>
                </a:solidFill>
                <a:latin typeface="+mn-lt"/>
              </a:rPr>
              <a:t/>
            </a:r>
            <a:br>
              <a:rPr lang="en-US" sz="1700" smtClean="0">
                <a:solidFill>
                  <a:schemeClr val="accent1">
                    <a:lumMod val="75000"/>
                  </a:schemeClr>
                </a:solidFill>
                <a:latin typeface="+mn-lt"/>
              </a:rPr>
            </a:br>
            <a:r>
              <a:rPr lang="en-US" sz="1700" smtClean="0">
                <a:solidFill>
                  <a:schemeClr val="accent1">
                    <a:lumMod val="75000"/>
                  </a:schemeClr>
                </a:solidFill>
                <a:latin typeface="+mn-lt"/>
              </a:rPr>
              <a:t/>
            </a:r>
            <a:br>
              <a:rPr lang="en-US" sz="1700" smtClean="0">
                <a:solidFill>
                  <a:schemeClr val="accent1">
                    <a:lumMod val="75000"/>
                  </a:schemeClr>
                </a:solidFill>
                <a:latin typeface="+mn-lt"/>
              </a:rPr>
            </a:br>
            <a:endParaRPr lang="en-US" sz="1700">
              <a:solidFill>
                <a:schemeClr val="accent1">
                  <a:lumMod val="75000"/>
                </a:schemeClr>
              </a:solidFill>
              <a:latin typeface="+mn-lt"/>
            </a:endParaRPr>
          </a:p>
        </p:txBody>
      </p:sp>
      <p:sp>
        <p:nvSpPr>
          <p:cNvPr id="3" name="Subtitle 2"/>
          <p:cNvSpPr>
            <a:spLocks noGrp="1"/>
          </p:cNvSpPr>
          <p:nvPr>
            <p:ph type="subTitle" idx="1"/>
          </p:nvPr>
        </p:nvSpPr>
        <p:spPr>
          <a:xfrm>
            <a:off x="762000" y="2209800"/>
            <a:ext cx="7010400" cy="3352800"/>
          </a:xfrm>
        </p:spPr>
        <p:txBody>
          <a:bodyPr>
            <a:normAutofit/>
          </a:bodyPr>
          <a:lstStyle/>
          <a:p>
            <a:pPr marL="344488" indent="-344488" algn="l">
              <a:lnSpc>
                <a:spcPct val="150000"/>
              </a:lnSpc>
              <a:buFont typeface="Wingdings" pitchFamily="2" charset="2"/>
              <a:buChar char="ü"/>
            </a:pPr>
            <a:r>
              <a:rPr lang="ka-GE" sz="1700" smtClean="0">
                <a:solidFill>
                  <a:schemeClr val="accent1">
                    <a:lumMod val="75000"/>
                  </a:schemeClr>
                </a:solidFill>
              </a:rPr>
              <a:t>სწორად ავაგოთ ინფორმაციული აქრიტექტურა</a:t>
            </a:r>
          </a:p>
          <a:p>
            <a:pPr marL="344488" indent="-344488" algn="l">
              <a:lnSpc>
                <a:spcPct val="150000"/>
              </a:lnSpc>
              <a:buFont typeface="Wingdings" pitchFamily="2" charset="2"/>
              <a:buChar char="ü"/>
            </a:pPr>
            <a:r>
              <a:rPr lang="ka-GE" sz="1700" smtClean="0">
                <a:solidFill>
                  <a:schemeClr val="accent1">
                    <a:lumMod val="75000"/>
                  </a:schemeClr>
                </a:solidFill>
              </a:rPr>
              <a:t>სწორად შევარჩიოთ ფერთა გამა და გრაფიკული ობიექტები</a:t>
            </a:r>
          </a:p>
          <a:p>
            <a:pPr marL="344488" indent="-344488" algn="l">
              <a:lnSpc>
                <a:spcPct val="150000"/>
              </a:lnSpc>
              <a:buFont typeface="Wingdings" pitchFamily="2" charset="2"/>
              <a:buChar char="ü"/>
            </a:pPr>
            <a:r>
              <a:rPr lang="ka-GE" sz="1700" smtClean="0">
                <a:solidFill>
                  <a:schemeClr val="accent1">
                    <a:lumMod val="75000"/>
                  </a:schemeClr>
                </a:solidFill>
              </a:rPr>
              <a:t>სწორად დავგეგმოთ ნავიგაცია, როგორს ლოკალურად საიტში, ასევე გლობალურ ქსელთან</a:t>
            </a:r>
          </a:p>
          <a:p>
            <a:pPr marL="344488" indent="-344488" algn="l">
              <a:buFont typeface="Wingdings" pitchFamily="2" charset="2"/>
              <a:buChar char="ü"/>
            </a:pPr>
            <a:endParaRPr lang="ka-GE" sz="1700" smtClean="0">
              <a:solidFill>
                <a:schemeClr val="accent1">
                  <a:lumMod val="75000"/>
                </a:schemeClr>
              </a:solidFill>
            </a:endParaRPr>
          </a:p>
          <a:p>
            <a:pPr marL="344488" indent="-344488" algn="l">
              <a:buFont typeface="Wingdings" pitchFamily="2" charset="2"/>
              <a:buChar char="ü"/>
            </a:pPr>
            <a:endParaRPr lang="ka-GE" sz="1700" smtClean="0">
              <a:solidFill>
                <a:schemeClr val="accent1">
                  <a:lumMod val="75000"/>
                </a:schemeClr>
              </a:solidFill>
            </a:endParaRPr>
          </a:p>
          <a:p>
            <a:pPr marL="344488" indent="-344488" algn="l">
              <a:buFont typeface="Wingdings" pitchFamily="2" charset="2"/>
              <a:buChar char="ü"/>
            </a:pPr>
            <a:endParaRPr lang="ka-GE" sz="1700" smtClean="0">
              <a:solidFill>
                <a:schemeClr val="accent1">
                  <a:lumMod val="75000"/>
                </a:schemeClr>
              </a:solidFill>
            </a:endParaRPr>
          </a:p>
          <a:p>
            <a:pPr marL="344488" indent="-344488" algn="l"/>
            <a:r>
              <a:rPr lang="ka-GE" sz="1700" smtClean="0">
                <a:solidFill>
                  <a:schemeClr val="accent1">
                    <a:lumMod val="75000"/>
                  </a:schemeClr>
                </a:solidFill>
              </a:rPr>
              <a:t>განვიხილოთ თითოეული კრიტერიუმი:</a:t>
            </a:r>
            <a:endParaRPr lang="en-US" sz="1700" smtClean="0">
              <a:solidFill>
                <a:schemeClr val="accent1">
                  <a:lumMod val="75000"/>
                </a:schemeClr>
              </a:solidFill>
            </a:endParaRPr>
          </a:p>
          <a:p>
            <a:pPr marL="344488" indent="-344488" algn="l">
              <a:buFont typeface="Wingdings" pitchFamily="2" charset="2"/>
              <a:buChar char="ü"/>
            </a:pPr>
            <a:endParaRPr lang="en-US" sz="17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pPr marL="344488" algn="l"/>
            <a:r>
              <a:rPr lang="ka-GE" sz="2400" b="1" smtClean="0">
                <a:solidFill>
                  <a:schemeClr val="accent1">
                    <a:lumMod val="75000"/>
                  </a:schemeClr>
                </a:solidFill>
                <a:latin typeface="+mn-lt"/>
              </a:rPr>
              <a:t>ინფორმაციული აქრიტექტურა</a:t>
            </a:r>
            <a:br>
              <a:rPr lang="ka-GE" sz="2400" b="1" smtClean="0">
                <a:solidFill>
                  <a:schemeClr val="accent1">
                    <a:lumMod val="75000"/>
                  </a:schemeClr>
                </a:solidFill>
                <a:latin typeface="+mn-lt"/>
              </a:rPr>
            </a:br>
            <a:r>
              <a:rPr lang="ka-GE" sz="2400" b="1" smtClean="0">
                <a:solidFill>
                  <a:schemeClr val="accent1">
                    <a:lumMod val="75000"/>
                  </a:schemeClr>
                </a:solidFill>
                <a:latin typeface="+mn-lt"/>
              </a:rPr>
              <a:t/>
            </a:r>
            <a:br>
              <a:rPr lang="ka-GE" sz="2400" b="1" smtClean="0">
                <a:solidFill>
                  <a:schemeClr val="accent1">
                    <a:lumMod val="75000"/>
                  </a:schemeClr>
                </a:solidFill>
                <a:latin typeface="+mn-lt"/>
              </a:rPr>
            </a:br>
            <a:r>
              <a:rPr lang="ka-GE" sz="1900" smtClean="0">
                <a:solidFill>
                  <a:schemeClr val="accent1">
                    <a:lumMod val="75000"/>
                  </a:schemeClr>
                </a:solidFill>
                <a:latin typeface="+mn-lt"/>
              </a:rPr>
              <a:t> </a:t>
            </a:r>
            <a:r>
              <a:rPr lang="ka-GE" sz="1700" smtClean="0">
                <a:solidFill>
                  <a:schemeClr val="accent1">
                    <a:lumMod val="75000"/>
                  </a:schemeClr>
                </a:solidFill>
                <a:latin typeface="+mn-lt"/>
              </a:rPr>
              <a:t>ვებ გვერდის ვიზუალიზაციისას არსებითი მნიშვნელობა ენიჭება და ფუნდამენტია ის რის ვიზუალიზაციასაც ვახდენთ. ამ საფუძველს წარმოადგენს მონამცები, სწორედ ამიტომ </a:t>
            </a:r>
            <a:r>
              <a:rPr lang="ka-GE" sz="1700" b="1" smtClean="0">
                <a:solidFill>
                  <a:schemeClr val="accent1">
                    <a:lumMod val="75000"/>
                  </a:schemeClr>
                </a:solidFill>
                <a:latin typeface="+mn-lt"/>
              </a:rPr>
              <a:t>საჭიროა მონაცემების სწორად სტურტურიზაცია</a:t>
            </a:r>
            <a:r>
              <a:rPr lang="ka-GE" sz="1700" smtClean="0">
                <a:solidFill>
                  <a:schemeClr val="accent1">
                    <a:lumMod val="75000"/>
                  </a:schemeClr>
                </a:solidFill>
                <a:latin typeface="+mn-lt"/>
              </a:rPr>
              <a:t>. მისი არქიტექტურა ისე უნდა გავთვალოთ, რომ მომხმარებელისათვის სასურველი ინფორმაციის მიღება მარტივი და მოსახერხებელი იყოს. სწორედ უნდა შევარჩიოთ ინფორმაციის რაოდენობა. </a:t>
            </a:r>
            <a:r>
              <a:rPr lang="ka-GE" sz="1700" b="1" smtClean="0">
                <a:solidFill>
                  <a:schemeClr val="accent1">
                    <a:lumMod val="75000"/>
                  </a:schemeClr>
                </a:solidFill>
                <a:latin typeface="+mn-lt"/>
              </a:rPr>
              <a:t>მომხმარებელი არ უნდა გადავტვირთოთ დიდი ზომის ინფორმაციით და არც შევზღუდოთ</a:t>
            </a:r>
            <a:r>
              <a:rPr lang="ka-GE" sz="1700" smtClean="0">
                <a:solidFill>
                  <a:schemeClr val="accent1">
                    <a:lumMod val="75000"/>
                  </a:schemeClr>
                </a:solidFill>
                <a:latin typeface="+mn-lt"/>
              </a:rPr>
              <a:t>.</a:t>
            </a:r>
            <a:r>
              <a:rPr lang="en-US" sz="2400" smtClean="0"/>
              <a:t/>
            </a:r>
            <a:br>
              <a:rPr lang="en-US" sz="2400" smtClean="0"/>
            </a:br>
            <a:r>
              <a:rPr lang="en-US" sz="2400" smtClean="0">
                <a:solidFill>
                  <a:schemeClr val="accent1">
                    <a:lumMod val="75000"/>
                  </a:schemeClr>
                </a:solidFill>
                <a:latin typeface="+mn-lt"/>
              </a:rPr>
              <a:t/>
            </a:r>
            <a:br>
              <a:rPr lang="en-US" sz="2400" smtClean="0">
                <a:solidFill>
                  <a:schemeClr val="accent1">
                    <a:lumMod val="75000"/>
                  </a:schemeClr>
                </a:solidFill>
                <a:latin typeface="+mn-lt"/>
              </a:rPr>
            </a:br>
            <a:endParaRPr lang="en-US" sz="240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pPr marL="344488" algn="l"/>
            <a:r>
              <a:rPr lang="ka-GE" sz="2400" b="1" smtClean="0">
                <a:solidFill>
                  <a:schemeClr val="accent1">
                    <a:lumMod val="75000"/>
                  </a:schemeClr>
                </a:solidFill>
                <a:latin typeface="+mn-lt"/>
              </a:rPr>
              <a:t>ფერთა გამა და გრაფიკული ობიექტები</a:t>
            </a:r>
            <a:br>
              <a:rPr lang="ka-GE" sz="2400" b="1" smtClean="0">
                <a:solidFill>
                  <a:schemeClr val="accent1">
                    <a:lumMod val="75000"/>
                  </a:schemeClr>
                </a:solidFill>
                <a:latin typeface="+mn-lt"/>
              </a:rPr>
            </a:br>
            <a:r>
              <a:rPr lang="en-US" sz="1700" smtClean="0">
                <a:solidFill>
                  <a:schemeClr val="accent1">
                    <a:lumMod val="75000"/>
                  </a:schemeClr>
                </a:solidFill>
                <a:latin typeface="+mn-lt"/>
              </a:rPr>
              <a:t/>
            </a:r>
            <a:br>
              <a:rPr lang="en-US" sz="1700" smtClean="0">
                <a:solidFill>
                  <a:schemeClr val="accent1">
                    <a:lumMod val="75000"/>
                  </a:schemeClr>
                </a:solidFill>
                <a:latin typeface="+mn-lt"/>
              </a:rPr>
            </a:br>
            <a:r>
              <a:rPr lang="ka-GE" sz="1700" smtClean="0">
                <a:solidFill>
                  <a:schemeClr val="accent1">
                    <a:lumMod val="75000"/>
                  </a:schemeClr>
                </a:solidFill>
                <a:latin typeface="+mn-lt"/>
              </a:rPr>
              <a:t>ვებ დიზაინის ძირითადი დანიშნულება არის </a:t>
            </a:r>
            <a:r>
              <a:rPr lang="ka-GE" sz="1700" b="1" smtClean="0">
                <a:solidFill>
                  <a:schemeClr val="accent1">
                    <a:lumMod val="75000"/>
                  </a:schemeClr>
                </a:solidFill>
                <a:latin typeface="+mn-lt"/>
              </a:rPr>
              <a:t>დადებითი  შტაბეჭდილების მოხდენა მომხმარებელზე</a:t>
            </a:r>
            <a:r>
              <a:rPr lang="ka-GE" sz="1700" smtClean="0">
                <a:solidFill>
                  <a:schemeClr val="accent1">
                    <a:lumMod val="75000"/>
                  </a:schemeClr>
                </a:solidFill>
                <a:latin typeface="+mn-lt"/>
              </a:rPr>
              <a:t>. მისი შექმნისას უნდა შევარჩიოთ სწორი და </a:t>
            </a:r>
            <a:r>
              <a:rPr lang="ka-GE" sz="1700" b="1" smtClean="0">
                <a:solidFill>
                  <a:schemeClr val="accent1">
                    <a:lumMod val="75000"/>
                  </a:schemeClr>
                </a:solidFill>
                <a:latin typeface="+mn-lt"/>
              </a:rPr>
              <a:t>თვალისათვის არაგამაღიზიანებელი ფერთა პალიტრა</a:t>
            </a:r>
            <a:r>
              <a:rPr lang="ka-GE" sz="1700" smtClean="0">
                <a:solidFill>
                  <a:schemeClr val="accent1">
                    <a:lumMod val="75000"/>
                  </a:schemeClr>
                </a:solidFill>
                <a:latin typeface="+mn-lt"/>
              </a:rPr>
              <a:t>. უნდა გავთვალოთ ტექსტური </a:t>
            </a:r>
            <a:r>
              <a:rPr lang="ka-GE" sz="1700" b="1" smtClean="0">
                <a:solidFill>
                  <a:schemeClr val="accent1">
                    <a:lumMod val="75000"/>
                  </a:schemeClr>
                </a:solidFill>
                <a:latin typeface="+mn-lt"/>
              </a:rPr>
              <a:t>ინმორმაციის წაკითხვადობა</a:t>
            </a:r>
            <a:r>
              <a:rPr lang="ka-GE" sz="1700" smtClean="0">
                <a:solidFill>
                  <a:schemeClr val="accent1">
                    <a:lumMod val="75000"/>
                  </a:schemeClr>
                </a:solidFill>
                <a:latin typeface="+mn-lt"/>
              </a:rPr>
              <a:t>. ასვე </a:t>
            </a:r>
            <a:r>
              <a:rPr lang="ka-GE" sz="1700" smtClean="0">
                <a:solidFill>
                  <a:schemeClr val="accent1">
                    <a:lumMod val="75000"/>
                  </a:schemeClr>
                </a:solidFill>
                <a:latin typeface="+mn-lt"/>
              </a:rPr>
              <a:t>მნიშვნელოვანი </a:t>
            </a:r>
            <a:r>
              <a:rPr lang="ka-GE" sz="1700" smtClean="0">
                <a:solidFill>
                  <a:schemeClr val="accent1">
                    <a:lumMod val="75000"/>
                  </a:schemeClr>
                </a:solidFill>
                <a:latin typeface="+mn-lt"/>
              </a:rPr>
              <a:t>დეტალები გამოვყოთ და გავაფორმოთ შედარებით თვასაჩინოთ, რათა ჩვენი მომხმარებლების კონცენტრაცია სასურველ დეტალებზე მოვახდინოთ. დიზაინი </a:t>
            </a:r>
            <a:r>
              <a:rPr lang="en-US" sz="1700" b="1" err="1" smtClean="0">
                <a:solidFill>
                  <a:schemeClr val="accent1">
                    <a:lumMod val="75000"/>
                  </a:schemeClr>
                </a:solidFill>
                <a:latin typeface="+mn-lt"/>
              </a:rPr>
              <a:t>არ</a:t>
            </a:r>
            <a:r>
              <a:rPr lang="en-US" sz="1700" b="1" smtClean="0">
                <a:solidFill>
                  <a:schemeClr val="accent1">
                    <a:lumMod val="75000"/>
                  </a:schemeClr>
                </a:solidFill>
                <a:latin typeface="+mn-lt"/>
              </a:rPr>
              <a:t> </a:t>
            </a:r>
            <a:r>
              <a:rPr lang="en-US" sz="1700" b="1" err="1" smtClean="0">
                <a:solidFill>
                  <a:schemeClr val="accent1">
                    <a:lumMod val="75000"/>
                  </a:schemeClr>
                </a:solidFill>
                <a:latin typeface="+mn-lt"/>
              </a:rPr>
              <a:t>უნდა</a:t>
            </a:r>
            <a:r>
              <a:rPr lang="en-US" sz="1700" b="1" smtClean="0">
                <a:solidFill>
                  <a:schemeClr val="accent1">
                    <a:lumMod val="75000"/>
                  </a:schemeClr>
                </a:solidFill>
                <a:latin typeface="+mn-lt"/>
              </a:rPr>
              <a:t> </a:t>
            </a:r>
            <a:r>
              <a:rPr lang="en-US" sz="1700" b="1" err="1" smtClean="0">
                <a:solidFill>
                  <a:schemeClr val="accent1">
                    <a:lumMod val="75000"/>
                  </a:schemeClr>
                </a:solidFill>
                <a:latin typeface="+mn-lt"/>
              </a:rPr>
              <a:t>გადა</a:t>
            </a:r>
            <a:r>
              <a:rPr lang="ka-GE" sz="1700" b="1" smtClean="0">
                <a:solidFill>
                  <a:schemeClr val="accent1">
                    <a:lumMod val="75000"/>
                  </a:schemeClr>
                </a:solidFill>
                <a:latin typeface="+mn-lt"/>
              </a:rPr>
              <a:t>ვ</a:t>
            </a:r>
            <a:r>
              <a:rPr lang="en-US" sz="1700" b="1" err="1" smtClean="0">
                <a:solidFill>
                  <a:schemeClr val="accent1">
                    <a:lumMod val="75000"/>
                  </a:schemeClr>
                </a:solidFill>
                <a:latin typeface="+mn-lt"/>
              </a:rPr>
              <a:t>ტვირ</a:t>
            </a:r>
            <a:r>
              <a:rPr lang="ka-GE" sz="1700" b="1" smtClean="0">
                <a:solidFill>
                  <a:schemeClr val="accent1">
                    <a:lumMod val="75000"/>
                  </a:schemeClr>
                </a:solidFill>
                <a:latin typeface="+mn-lt"/>
              </a:rPr>
              <a:t>თ</a:t>
            </a:r>
            <a:r>
              <a:rPr lang="en-US" sz="1700" b="1" smtClean="0">
                <a:solidFill>
                  <a:schemeClr val="accent1">
                    <a:lumMod val="75000"/>
                  </a:schemeClr>
                </a:solidFill>
                <a:latin typeface="+mn-lt"/>
              </a:rPr>
              <a:t>ო</a:t>
            </a:r>
            <a:r>
              <a:rPr lang="ka-GE" sz="1700" b="1" smtClean="0">
                <a:solidFill>
                  <a:schemeClr val="accent1">
                    <a:lumMod val="75000"/>
                  </a:schemeClr>
                </a:solidFill>
                <a:latin typeface="+mn-lt"/>
              </a:rPr>
              <a:t>თ არასაჭირო გრაფიკული დეტალებითა </a:t>
            </a:r>
            <a:r>
              <a:rPr lang="en-US" sz="1700" smtClean="0">
                <a:solidFill>
                  <a:schemeClr val="accent1">
                    <a:lumMod val="75000"/>
                  </a:schemeClr>
                </a:solidFill>
                <a:latin typeface="+mn-lt"/>
              </a:rPr>
              <a:t>და </a:t>
            </a:r>
            <a:r>
              <a:rPr lang="ka-GE" sz="1700" smtClean="0">
                <a:solidFill>
                  <a:schemeClr val="accent1">
                    <a:lumMod val="75000"/>
                  </a:schemeClr>
                </a:solidFill>
                <a:latin typeface="+mn-lt"/>
              </a:rPr>
              <a:t>ელემენტებით, მაგრამ მათი ზომიერი გამოყენებით ჩვენი ვიზუალი შეიძლება საკმაოდ მომგეიანი გავხადოთ.</a:t>
            </a:r>
            <a:r>
              <a:rPr lang="en-US" sz="1700" smtClean="0">
                <a:solidFill>
                  <a:schemeClr val="accent1">
                    <a:lumMod val="75000"/>
                  </a:schemeClr>
                </a:solidFill>
                <a:latin typeface="+mn-lt"/>
              </a:rPr>
              <a:t/>
            </a:r>
            <a:br>
              <a:rPr lang="en-US" sz="1700" smtClean="0">
                <a:solidFill>
                  <a:schemeClr val="accent1">
                    <a:lumMod val="75000"/>
                  </a:schemeClr>
                </a:solidFill>
                <a:latin typeface="+mn-lt"/>
              </a:rPr>
            </a:br>
            <a:endParaRPr lang="en-US" sz="170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5562600"/>
          </a:xfrm>
        </p:spPr>
        <p:txBody>
          <a:bodyPr>
            <a:noAutofit/>
          </a:bodyPr>
          <a:lstStyle/>
          <a:p>
            <a:pPr algn="l"/>
            <a:r>
              <a:rPr lang="ka-GE" sz="2400" b="1" smtClean="0">
                <a:solidFill>
                  <a:schemeClr val="accent1">
                    <a:lumMod val="75000"/>
                  </a:schemeClr>
                </a:solidFill>
                <a:latin typeface="+mn-lt"/>
              </a:rPr>
              <a:t>ნავიგაცია</a:t>
            </a:r>
            <a:r>
              <a:rPr lang="ka-GE" sz="1700" b="1" smtClean="0">
                <a:solidFill>
                  <a:schemeClr val="accent1">
                    <a:lumMod val="75000"/>
                  </a:schemeClr>
                </a:solidFill>
                <a:latin typeface="+mn-lt"/>
              </a:rPr>
              <a:t/>
            </a:r>
            <a:br>
              <a:rPr lang="ka-GE" sz="1700" b="1" smtClean="0">
                <a:solidFill>
                  <a:schemeClr val="accent1">
                    <a:lumMod val="75000"/>
                  </a:schemeClr>
                </a:solidFill>
                <a:latin typeface="+mn-lt"/>
              </a:rPr>
            </a:br>
            <a:r>
              <a:rPr lang="en-US" sz="1700" smtClean="0">
                <a:solidFill>
                  <a:schemeClr val="accent1">
                    <a:lumMod val="75000"/>
                  </a:schemeClr>
                </a:solidFill>
                <a:latin typeface="+mn-lt"/>
              </a:rPr>
              <a:t/>
            </a:r>
            <a:br>
              <a:rPr lang="en-US" sz="1700" smtClean="0">
                <a:solidFill>
                  <a:schemeClr val="accent1">
                    <a:lumMod val="75000"/>
                  </a:schemeClr>
                </a:solidFill>
                <a:latin typeface="+mn-lt"/>
              </a:rPr>
            </a:br>
            <a:r>
              <a:rPr lang="ka-GE" sz="1700" smtClean="0">
                <a:solidFill>
                  <a:schemeClr val="accent1">
                    <a:lumMod val="75000"/>
                  </a:schemeClr>
                </a:solidFill>
                <a:latin typeface="+mn-lt"/>
              </a:rPr>
              <a:t>ვებ დიზაინში მონაცემების ვიზუალიცისას გათვალისწინებული უნდა იყოს ბმულები. როგორც გლობალურ ვებ</a:t>
            </a:r>
            <a:r>
              <a:rPr lang="en-GB" sz="1700" smtClean="0">
                <a:solidFill>
                  <a:schemeClr val="accent1">
                    <a:lumMod val="75000"/>
                  </a:schemeClr>
                </a:solidFill>
                <a:latin typeface="+mn-lt"/>
              </a:rPr>
              <a:t> </a:t>
            </a:r>
            <a:r>
              <a:rPr lang="ka-GE" sz="1700" smtClean="0">
                <a:solidFill>
                  <a:schemeClr val="accent1">
                    <a:lumMod val="75000"/>
                  </a:schemeClr>
                </a:solidFill>
              </a:rPr>
              <a:t>გვერდებთან </a:t>
            </a:r>
            <a:r>
              <a:rPr lang="ka-GE" sz="1700" smtClean="0">
                <a:solidFill>
                  <a:schemeClr val="accent1">
                    <a:lumMod val="75000"/>
                  </a:schemeClr>
                </a:solidFill>
                <a:latin typeface="+mn-lt"/>
              </a:rPr>
              <a:t>, ასევე ლოკალურად თვითონ საიტშივე. თითოეული ბმული უნდა იყოს ვიზუალურად </a:t>
            </a:r>
            <a:r>
              <a:rPr lang="ka-GE" sz="1700" b="1" smtClean="0">
                <a:solidFill>
                  <a:schemeClr val="accent1">
                    <a:lumMod val="75000"/>
                  </a:schemeClr>
                </a:solidFill>
                <a:latin typeface="+mn-lt"/>
              </a:rPr>
              <a:t>გაფორმებული სწორი გრაფიკული ელემენტებით</a:t>
            </a:r>
            <a:r>
              <a:rPr lang="ka-GE" sz="1700" smtClean="0">
                <a:solidFill>
                  <a:schemeClr val="accent1">
                    <a:lumMod val="75000"/>
                  </a:schemeClr>
                </a:solidFill>
                <a:latin typeface="+mn-lt"/>
              </a:rPr>
              <a:t>.</a:t>
            </a:r>
            <a:r>
              <a:rPr lang="en-US" sz="1700" smtClean="0">
                <a:solidFill>
                  <a:schemeClr val="accent1">
                    <a:lumMod val="75000"/>
                  </a:schemeClr>
                </a:solidFill>
                <a:latin typeface="+mn-lt"/>
              </a:rPr>
              <a:t/>
            </a:r>
            <a:br>
              <a:rPr lang="en-US" sz="1700" smtClean="0">
                <a:solidFill>
                  <a:schemeClr val="accent1">
                    <a:lumMod val="75000"/>
                  </a:schemeClr>
                </a:solidFill>
                <a:latin typeface="+mn-lt"/>
              </a:rPr>
            </a:br>
            <a:r>
              <a:rPr lang="ka-GE" sz="1700" smtClean="0">
                <a:solidFill>
                  <a:schemeClr val="accent1">
                    <a:lumMod val="75000"/>
                  </a:schemeClr>
                </a:solidFill>
                <a:latin typeface="+mn-lt"/>
              </a:rPr>
              <a:t>აქვე უნდა გავითვალისწინოთ მთავარი გვერდის ფაქტორი. ამ გვერდზე უნდა იყოს საიტის სიღრმეში მნიშვნელოვან </a:t>
            </a:r>
            <a:r>
              <a:rPr lang="ka-GE" sz="1700" b="1" smtClean="0">
                <a:solidFill>
                  <a:schemeClr val="accent1">
                    <a:lumMod val="75000"/>
                  </a:schemeClr>
                </a:solidFill>
                <a:latin typeface="+mn-lt"/>
              </a:rPr>
              <a:t>ინფორმაციაზე გადასასვლელი ბმულები ცხადი და მარტივი ნავიგაციისათვის</a:t>
            </a:r>
            <a:r>
              <a:rPr lang="ka-GE" sz="1700" smtClean="0">
                <a:solidFill>
                  <a:schemeClr val="accent1">
                    <a:lumMod val="75000"/>
                  </a:schemeClr>
                </a:solidFill>
                <a:latin typeface="+mn-lt"/>
              </a:rPr>
              <a:t>.</a:t>
            </a:r>
            <a:r>
              <a:rPr lang="en-GB" sz="1700" smtClean="0">
                <a:solidFill>
                  <a:schemeClr val="accent1">
                    <a:lumMod val="75000"/>
                  </a:schemeClr>
                </a:solidFill>
                <a:latin typeface="+mn-lt"/>
              </a:rPr>
              <a:t> </a:t>
            </a:r>
            <a:r>
              <a:rPr lang="ka-GE" sz="1700" smtClean="0">
                <a:solidFill>
                  <a:schemeClr val="accent1">
                    <a:lumMod val="75000"/>
                  </a:schemeClr>
                </a:solidFill>
              </a:rPr>
              <a:t>ვებ-გვერდზე მარტივი ნავიგაცია მომხმარებელს საშუალებას აძლევს სწრაფად იპოვოს სასურველი ინფორმაცია. </a:t>
            </a:r>
            <a:r>
              <a:rPr lang="en-US" sz="1700" smtClean="0">
                <a:solidFill>
                  <a:schemeClr val="accent1">
                    <a:lumMod val="75000"/>
                  </a:schemeClr>
                </a:solidFill>
              </a:rPr>
              <a:t>ასევე</a:t>
            </a:r>
            <a:r>
              <a:rPr lang="ka-GE" sz="1700" smtClean="0">
                <a:solidFill>
                  <a:schemeClr val="accent1">
                    <a:lumMod val="75000"/>
                  </a:schemeClr>
                </a:solidFill>
              </a:rPr>
              <a:t>, </a:t>
            </a:r>
            <a:r>
              <a:rPr lang="en-US" sz="1700" smtClean="0">
                <a:solidFill>
                  <a:schemeClr val="accent1">
                    <a:lumMod val="75000"/>
                  </a:schemeClr>
                </a:solidFill>
              </a:rPr>
              <a:t>სწორი</a:t>
            </a:r>
            <a:r>
              <a:rPr lang="en-US" sz="1700" smtClean="0">
                <a:solidFill>
                  <a:schemeClr val="accent1">
                    <a:lumMod val="75000"/>
                  </a:schemeClr>
                </a:solidFill>
              </a:rPr>
              <a:t> </a:t>
            </a:r>
            <a:r>
              <a:rPr lang="en-US" sz="1700" smtClean="0">
                <a:solidFill>
                  <a:schemeClr val="accent1">
                    <a:lumMod val="75000"/>
                  </a:schemeClr>
                </a:solidFill>
              </a:rPr>
              <a:t>ნავიგაციის</a:t>
            </a:r>
            <a:r>
              <a:rPr lang="en-US" sz="1700" smtClean="0">
                <a:solidFill>
                  <a:schemeClr val="accent1">
                    <a:lumMod val="75000"/>
                  </a:schemeClr>
                </a:solidFill>
              </a:rPr>
              <a:t> მნიშვნელოვანი ნაწილია საიტის რუკა</a:t>
            </a:r>
            <a:r>
              <a:rPr lang="ka-GE" sz="1700" smtClean="0">
                <a:solidFill>
                  <a:schemeClr val="accent1">
                    <a:lumMod val="75000"/>
                  </a:schemeClr>
                </a:solidFill>
              </a:rPr>
              <a:t>.</a:t>
            </a:r>
            <a:r>
              <a:rPr lang="en-US" sz="1700" smtClean="0">
                <a:solidFill>
                  <a:schemeClr val="accent1">
                    <a:lumMod val="75000"/>
                  </a:schemeClr>
                </a:solidFill>
              </a:rPr>
              <a:t/>
            </a:r>
            <a:br>
              <a:rPr lang="en-US" sz="1700" smtClean="0">
                <a:solidFill>
                  <a:schemeClr val="accent1">
                    <a:lumMod val="75000"/>
                  </a:schemeClr>
                </a:solidFill>
              </a:rPr>
            </a:br>
            <a:r>
              <a:rPr lang="ka-GE" sz="1700" b="1" smtClean="0">
                <a:solidFill>
                  <a:schemeClr val="accent1">
                    <a:lumMod val="75000"/>
                  </a:schemeClr>
                </a:solidFill>
              </a:rPr>
              <a:t>ნავიგაცია ძალიან მნიშვნელოვანია საძიებო სისტემებისათვის</a:t>
            </a:r>
            <a:r>
              <a:rPr lang="en-GB" sz="1700" smtClean="0">
                <a:solidFill>
                  <a:schemeClr val="accent1">
                    <a:lumMod val="75000"/>
                  </a:schemeClr>
                </a:solidFill>
              </a:rPr>
              <a:t>. </a:t>
            </a:r>
            <a:r>
              <a:rPr lang="en-US" sz="1700" smtClean="0">
                <a:solidFill>
                  <a:schemeClr val="accent1">
                    <a:lumMod val="75000"/>
                  </a:schemeClr>
                </a:solidFill>
              </a:rPr>
              <a:t>მათ შეუძლიათ არსებითად გააუმჯობესონ მომხმარებლის ნავიგაცია თქვენს საიტზე და ასევე არსებითი ზეგავლენა მოახდინონ საიტის წარმატებაზე ორგანული ძიების შედეგებში. </a:t>
            </a:r>
            <a:r>
              <a:rPr lang="en-US" sz="1700" b="1" smtClean="0">
                <a:solidFill>
                  <a:schemeClr val="accent1">
                    <a:lumMod val="75000"/>
                  </a:schemeClr>
                </a:solidFill>
              </a:rPr>
              <a:t>ხოლო მიზნობრივმა მომხამრებელმა საიტს შეუძლია მოუტანოს ცნობადობა და შემოსავალი</a:t>
            </a:r>
            <a:r>
              <a:rPr lang="en-US" sz="1700" smtClean="0">
                <a:solidFill>
                  <a:schemeClr val="accent1">
                    <a:lumMod val="75000"/>
                  </a:schemeClr>
                </a:solidFill>
              </a:rPr>
              <a:t>. </a:t>
            </a:r>
            <a:endParaRPr lang="en-US" sz="170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740" y="533400"/>
            <a:ext cx="7848600" cy="838199"/>
          </a:xfrm>
        </p:spPr>
        <p:txBody>
          <a:bodyPr>
            <a:normAutofit fontScale="90000"/>
          </a:bodyPr>
          <a:lstStyle/>
          <a:p>
            <a:pPr marL="344488"/>
            <a:r>
              <a:rPr lang="ka-GE" sz="2400" b="1" smtClean="0">
                <a:solidFill>
                  <a:schemeClr val="accent1">
                    <a:lumMod val="75000"/>
                  </a:schemeClr>
                </a:solidFill>
                <a:latin typeface="+mn-lt"/>
              </a:rPr>
              <a:t>ვიზუალიზაციის წესების უგულველყოფის ანალიზი ქართულ ინტერნეტ სივრცეში </a:t>
            </a:r>
            <a:r>
              <a:rPr lang="en-US" sz="2400" b="1" smtClean="0">
                <a:solidFill>
                  <a:schemeClr val="accent1">
                    <a:lumMod val="75000"/>
                  </a:schemeClr>
                </a:solidFill>
                <a:latin typeface="+mn-lt"/>
              </a:rPr>
              <a:t/>
            </a:r>
            <a:br>
              <a:rPr lang="en-US" sz="2400" b="1" smtClean="0">
                <a:solidFill>
                  <a:schemeClr val="accent1">
                    <a:lumMod val="75000"/>
                  </a:schemeClr>
                </a:solidFill>
                <a:latin typeface="+mn-lt"/>
              </a:rPr>
            </a:br>
            <a:endParaRPr lang="en-US" sz="2400" b="1">
              <a:solidFill>
                <a:schemeClr val="accent1">
                  <a:lumMod val="75000"/>
                </a:schemeClr>
              </a:solidFill>
              <a:latin typeface="+mn-lt"/>
            </a:endParaRPr>
          </a:p>
        </p:txBody>
      </p:sp>
      <p:sp>
        <p:nvSpPr>
          <p:cNvPr id="3" name="Subtitle 2"/>
          <p:cNvSpPr>
            <a:spLocks noGrp="1"/>
          </p:cNvSpPr>
          <p:nvPr>
            <p:ph type="subTitle" idx="1"/>
          </p:nvPr>
        </p:nvSpPr>
        <p:spPr>
          <a:xfrm>
            <a:off x="817940" y="1176516"/>
            <a:ext cx="7772400" cy="1295400"/>
          </a:xfrm>
        </p:spPr>
        <p:txBody>
          <a:bodyPr>
            <a:normAutofit/>
          </a:bodyPr>
          <a:lstStyle/>
          <a:p>
            <a:pPr algn="l"/>
            <a:endParaRPr lang="ka-GE" sz="1700" smtClean="0">
              <a:solidFill>
                <a:schemeClr val="accent1">
                  <a:lumMod val="75000"/>
                </a:schemeClr>
              </a:solidFill>
            </a:endParaRPr>
          </a:p>
          <a:p>
            <a:pPr algn="l"/>
            <a:r>
              <a:rPr lang="ka-GE" sz="1700" smtClean="0">
                <a:solidFill>
                  <a:schemeClr val="accent1">
                    <a:lumMod val="75000"/>
                  </a:schemeClr>
                </a:solidFill>
              </a:rPr>
              <a:t>მაგალითისთვის განვიხილოთ ივანე ჯავახიშვილის სახელობის თბილისის სახელმწიფო უნივერსიტეტის ვებ გვერდი. გავარკვიოთ, რამდენად კარგად არის წარმოდგენილი ვებ გვერდის დიზაინი. </a:t>
            </a:r>
          </a:p>
        </p:txBody>
      </p:sp>
      <p:pic>
        <p:nvPicPr>
          <p:cNvPr id="4" name="Picture 3" descr="tsu.png"/>
          <p:cNvPicPr/>
          <p:nvPr/>
        </p:nvPicPr>
        <p:blipFill>
          <a:blip r:embed="rId2" cstate="print"/>
          <a:stretch>
            <a:fillRect/>
          </a:stretch>
        </p:blipFill>
        <p:spPr>
          <a:xfrm>
            <a:off x="5410200" y="2484408"/>
            <a:ext cx="3180140" cy="2544792"/>
          </a:xfrm>
          <a:prstGeom prst="rect">
            <a:avLst/>
          </a:prstGeom>
          <a:noFill/>
        </p:spPr>
      </p:pic>
      <p:sp>
        <p:nvSpPr>
          <p:cNvPr id="5" name="Rectangle 4"/>
          <p:cNvSpPr/>
          <p:nvPr/>
        </p:nvSpPr>
        <p:spPr>
          <a:xfrm>
            <a:off x="914400" y="2484408"/>
            <a:ext cx="4648200" cy="2446824"/>
          </a:xfrm>
          <a:prstGeom prst="rect">
            <a:avLst/>
          </a:prstGeom>
        </p:spPr>
        <p:txBody>
          <a:bodyPr wrap="square">
            <a:spAutoFit/>
          </a:bodyPr>
          <a:lstStyle/>
          <a:p>
            <a:r>
              <a:rPr lang="ka-GE" sz="1700" smtClean="0">
                <a:solidFill>
                  <a:schemeClr val="accent1">
                    <a:lumMod val="75000"/>
                  </a:schemeClr>
                </a:solidFill>
              </a:rPr>
              <a:t>ვებ გვერდზე შესვლისთანავე, პირველ რიგში</a:t>
            </a:r>
            <a:r>
              <a:rPr lang="en-US" sz="1700" smtClean="0">
                <a:solidFill>
                  <a:schemeClr val="accent1">
                    <a:lumMod val="75000"/>
                  </a:schemeClr>
                </a:solidFill>
              </a:rPr>
              <a:t>,</a:t>
            </a:r>
            <a:r>
              <a:rPr lang="ka-GE" sz="1700" smtClean="0">
                <a:solidFill>
                  <a:schemeClr val="accent1">
                    <a:lumMod val="75000"/>
                  </a:schemeClr>
                </a:solidFill>
              </a:rPr>
              <a:t> თვალშისაცემია</a:t>
            </a:r>
            <a:r>
              <a:rPr lang="ka-GE" sz="1700" b="1" smtClean="0">
                <a:solidFill>
                  <a:schemeClr val="accent1">
                    <a:lumMod val="75000"/>
                  </a:schemeClr>
                </a:solidFill>
              </a:rPr>
              <a:t> ძველმოდური დიზაინი</a:t>
            </a:r>
            <a:r>
              <a:rPr lang="ka-GE" sz="1700" smtClean="0">
                <a:solidFill>
                  <a:schemeClr val="accent1">
                    <a:lumMod val="75000"/>
                  </a:schemeClr>
                </a:solidFill>
              </a:rPr>
              <a:t>. ის </a:t>
            </a:r>
            <a:r>
              <a:rPr lang="ka-GE" sz="1700" b="1" smtClean="0">
                <a:solidFill>
                  <a:schemeClr val="accent1">
                    <a:lumMod val="75000"/>
                  </a:schemeClr>
                </a:solidFill>
              </a:rPr>
              <a:t>არანაირ ეფექტს  არ ახდენს </a:t>
            </a:r>
            <a:r>
              <a:rPr lang="ka-GE" sz="1700" smtClean="0">
                <a:solidFill>
                  <a:schemeClr val="accent1">
                    <a:lumMod val="75000"/>
                  </a:schemeClr>
                </a:solidFill>
              </a:rPr>
              <a:t>მომხმარებელზე და ინფორმაციის მინიმალიზმის სტანდარტით წარმოდგენის </a:t>
            </a:r>
            <a:r>
              <a:rPr lang="ka-GE" sz="1700" b="1" smtClean="0">
                <a:solidFill>
                  <a:schemeClr val="accent1">
                    <a:lumMod val="75000"/>
                  </a:schemeClr>
                </a:solidFill>
              </a:rPr>
              <a:t>წარუმატებელ მცდელობას წარმაოდენს</a:t>
            </a:r>
            <a:r>
              <a:rPr lang="ka-GE" sz="1700" smtClean="0">
                <a:solidFill>
                  <a:schemeClr val="accent1">
                    <a:lumMod val="75000"/>
                  </a:schemeClr>
                </a:solidFill>
              </a:rPr>
              <a:t>. უნივერსიტეტის საიტი </a:t>
            </a:r>
            <a:r>
              <a:rPr lang="ka-GE" sz="1700" b="1" smtClean="0">
                <a:solidFill>
                  <a:schemeClr val="accent1">
                    <a:lumMod val="75000"/>
                  </a:schemeClr>
                </a:solidFill>
              </a:rPr>
              <a:t>უნდა იყოს სოლიდური, დახვეწილი და სადა გრაფიკული ელემენტებით გაფორმებული</a:t>
            </a:r>
            <a:r>
              <a:rPr lang="ka-GE" sz="1700" smtClean="0">
                <a:solidFill>
                  <a:schemeClr val="accent1">
                    <a:lumMod val="75000"/>
                  </a:schemeClr>
                </a:solidFill>
              </a:rPr>
              <a:t>. </a:t>
            </a:r>
            <a:endParaRPr lang="en-US" sz="1700">
              <a:solidFill>
                <a:schemeClr val="accent1">
                  <a:lumMod val="75000"/>
                </a:schemeClr>
              </a:solidFill>
            </a:endParaRPr>
          </a:p>
        </p:txBody>
      </p:sp>
      <p:sp>
        <p:nvSpPr>
          <p:cNvPr id="6" name="Content Placeholder 2"/>
          <p:cNvSpPr txBox="1">
            <a:spLocks/>
          </p:cNvSpPr>
          <p:nvPr/>
        </p:nvSpPr>
        <p:spPr>
          <a:xfrm>
            <a:off x="914400" y="4495800"/>
            <a:ext cx="8229600" cy="2362200"/>
          </a:xfrm>
          <a:prstGeom prst="rect">
            <a:avLst/>
          </a:prstGeom>
        </p:spPr>
        <p:txBody>
          <a:bodyPr vert="horz" lIns="91440" tIns="45720" rIns="91440" bIns="45720" rtlCol="0">
            <a:noAutofit/>
          </a:bodyPr>
          <a:lstStyle/>
          <a:p>
            <a:endParaRPr lang="en-US" sz="170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990600"/>
            <a:ext cx="8229600" cy="3962400"/>
          </a:xfrm>
          <a:prstGeom prst="rect">
            <a:avLst/>
          </a:prstGeom>
        </p:spPr>
        <p:txBody>
          <a:bodyPr vert="horz" lIns="91440" tIns="45720" rIns="91440" bIns="45720" rtlCol="0" anchor="ctr">
            <a:normAutofit/>
          </a:bodyPr>
          <a:lstStyle/>
          <a:p>
            <a:pPr marL="344488">
              <a:spcBef>
                <a:spcPct val="0"/>
              </a:spcBef>
            </a:pPr>
            <a:r>
              <a:rPr lang="ka-GE" sz="1700">
                <a:solidFill>
                  <a:schemeClr val="accent1">
                    <a:lumMod val="75000"/>
                  </a:schemeClr>
                </a:solidFill>
              </a:rPr>
              <a:t>ამასთან, მისი საქმიანობის სფეროდან გამომდინარე, ვებ გვერდი </a:t>
            </a:r>
            <a:r>
              <a:rPr lang="ka-GE" sz="1700" b="1">
                <a:solidFill>
                  <a:schemeClr val="accent1">
                    <a:lumMod val="75000"/>
                  </a:schemeClr>
                </a:solidFill>
              </a:rPr>
              <a:t>უნდა </a:t>
            </a:r>
            <a:r>
              <a:rPr lang="ka-GE" sz="1700" b="1" smtClean="0">
                <a:solidFill>
                  <a:schemeClr val="accent1">
                    <a:lumMod val="75000"/>
                  </a:schemeClr>
                </a:solidFill>
              </a:rPr>
              <a:t> </a:t>
            </a:r>
            <a:r>
              <a:rPr lang="ka-GE" sz="1700" b="1">
                <a:solidFill>
                  <a:schemeClr val="accent1">
                    <a:lumMod val="75000"/>
                  </a:schemeClr>
                </a:solidFill>
              </a:rPr>
              <a:t>იყოს მაქსიმალურად </a:t>
            </a:r>
            <a:r>
              <a:rPr lang="ka-GE" sz="1700" b="1" smtClean="0">
                <a:solidFill>
                  <a:schemeClr val="accent1">
                    <a:lumMod val="75000"/>
                  </a:schemeClr>
                </a:solidFill>
              </a:rPr>
              <a:t> ინფორმაციული</a:t>
            </a:r>
            <a:r>
              <a:rPr lang="ka-GE" sz="1700">
                <a:solidFill>
                  <a:schemeClr val="accent1">
                    <a:lumMod val="75000"/>
                  </a:schemeClr>
                </a:solidFill>
              </a:rPr>
              <a:t>. ასევე, </a:t>
            </a:r>
            <a:r>
              <a:rPr lang="ka-GE" sz="1700" b="1">
                <a:solidFill>
                  <a:schemeClr val="accent1">
                    <a:lumMod val="75000"/>
                  </a:schemeClr>
                </a:solidFill>
              </a:rPr>
              <a:t>ინფორმაციული </a:t>
            </a:r>
            <a:r>
              <a:rPr lang="ka-GE" sz="1700" b="1" smtClean="0">
                <a:solidFill>
                  <a:schemeClr val="accent1">
                    <a:lumMod val="75000"/>
                  </a:schemeClr>
                </a:solidFill>
              </a:rPr>
              <a:t> არქიტექტურა </a:t>
            </a:r>
            <a:r>
              <a:rPr lang="ka-GE" sz="1700" b="1">
                <a:solidFill>
                  <a:schemeClr val="accent1">
                    <a:lumMod val="75000"/>
                  </a:schemeClr>
                </a:solidFill>
              </a:rPr>
              <a:t>არასწორად </a:t>
            </a:r>
            <a:r>
              <a:rPr lang="ka-GE" sz="1700" b="1" smtClean="0">
                <a:solidFill>
                  <a:schemeClr val="accent1">
                    <a:lumMod val="75000"/>
                  </a:schemeClr>
                </a:solidFill>
              </a:rPr>
              <a:t> არის  დაგეგმილი</a:t>
            </a:r>
            <a:r>
              <a:rPr lang="ka-GE" sz="1700">
                <a:solidFill>
                  <a:schemeClr val="accent1">
                    <a:lumMod val="75000"/>
                  </a:schemeClr>
                </a:solidFill>
              </a:rPr>
              <a:t>. კარგი იქნება, თუ მთავარი გვერდი დატვირთული იქნება მიზნობრივი აუდიტორიისათვის</a:t>
            </a:r>
            <a:r>
              <a:rPr lang="ka-GE" sz="1700"/>
              <a:t> </a:t>
            </a:r>
            <a:r>
              <a:rPr lang="en-US" sz="1700"/>
              <a:t> </a:t>
            </a:r>
            <a:r>
              <a:rPr lang="ka-GE" sz="1700">
                <a:solidFill>
                  <a:schemeClr val="accent1">
                    <a:lumMod val="75000"/>
                  </a:schemeClr>
                </a:solidFill>
              </a:rPr>
              <a:t>საინტერესო სიახლეებით, ან საჭირო ინფორმაციით, რათა შესვლისთანავე მათი ყურადღება მიიპყროს. ასევე საიტზე </a:t>
            </a:r>
            <a:r>
              <a:rPr lang="ka-GE" sz="1700" b="1">
                <a:solidFill>
                  <a:schemeClr val="accent1">
                    <a:lumMod val="75000"/>
                  </a:schemeClr>
                </a:solidFill>
              </a:rPr>
              <a:t>ნავიგაცია ბევრად უფრო მარტივი უნდა იყოს </a:t>
            </a:r>
            <a:r>
              <a:rPr lang="ka-GE" sz="1700">
                <a:solidFill>
                  <a:schemeClr val="accent1">
                    <a:lumMod val="75000"/>
                  </a:schemeClr>
                </a:solidFill>
              </a:rPr>
              <a:t>და მისი </a:t>
            </a:r>
            <a:r>
              <a:rPr lang="ka-GE" sz="1700" b="1">
                <a:solidFill>
                  <a:schemeClr val="accent1">
                    <a:lumMod val="75000"/>
                  </a:schemeClr>
                </a:solidFill>
              </a:rPr>
              <a:t>ვიზუალიზაციაც უფრო კარგად წარმოდგენილი</a:t>
            </a:r>
            <a:r>
              <a:rPr lang="ka-GE" sz="1700" smtClean="0">
                <a:solidFill>
                  <a:schemeClr val="accent1">
                    <a:lumMod val="75000"/>
                  </a:schemeClr>
                </a:solidFill>
              </a:rPr>
              <a:t>.</a:t>
            </a:r>
            <a:endParaRPr lang="en-US" sz="1700" b="1">
              <a:solidFill>
                <a:schemeClr val="accent1">
                  <a:lumMod val="75000"/>
                </a:schemeClr>
              </a:solidFill>
            </a:endParaRPr>
          </a:p>
          <a:p>
            <a:pPr marL="344488">
              <a:spcBef>
                <a:spcPct val="0"/>
              </a:spcBef>
            </a:pPr>
            <a:endParaRPr lang="ka-GE" sz="1700" smtClean="0">
              <a:solidFill>
                <a:schemeClr val="accent1">
                  <a:lumMod val="75000"/>
                </a:schemeClr>
              </a:solidFill>
            </a:endParaRPr>
          </a:p>
          <a:p>
            <a:pPr marL="344488">
              <a:spcBef>
                <a:spcPct val="0"/>
              </a:spcBef>
            </a:pPr>
            <a:r>
              <a:rPr lang="ka-GE" sz="1700" smtClean="0">
                <a:solidFill>
                  <a:schemeClr val="accent1">
                    <a:lumMod val="75000"/>
                  </a:schemeClr>
                </a:solidFill>
              </a:rPr>
              <a:t>ამგვარად, ვნახეთ რომ, </a:t>
            </a:r>
            <a:r>
              <a:rPr lang="ka-GE" sz="1700" b="1" smtClean="0">
                <a:solidFill>
                  <a:schemeClr val="accent1">
                    <a:lumMod val="75000"/>
                  </a:schemeClr>
                </a:solidFill>
              </a:rPr>
              <a:t>თსუ-ს ვებ გვერდის დიზაინი არ შეესაბამება თანამედროვე ტენდენციებსა და სტანდარტებს. </a:t>
            </a:r>
            <a:r>
              <a:rPr lang="ka-GE" sz="1700" smtClean="0">
                <a:solidFill>
                  <a:schemeClr val="accent1">
                    <a:lumMod val="75000"/>
                  </a:schemeClr>
                </a:solidFill>
              </a:rPr>
              <a:t>მას  </a:t>
            </a:r>
            <a:r>
              <a:rPr lang="ka-GE" sz="1700" b="1" smtClean="0">
                <a:solidFill>
                  <a:schemeClr val="accent1">
                    <a:lumMod val="75000"/>
                  </a:schemeClr>
                </a:solidFill>
              </a:rPr>
              <a:t>არ აქვს უნივერსიტეტის ვებ გვერდისთვის დამახასიათებელი ვიზუალი და აუცილებლად მოითხოვს დიზაინის განახლებას.</a:t>
            </a:r>
            <a:endParaRPr lang="en-US" sz="1700" b="1" smtClean="0">
              <a:solidFill>
                <a:schemeClr val="accent1">
                  <a:lumMod val="75000"/>
                </a:schemeClr>
              </a:solidFill>
            </a:endParaRPr>
          </a:p>
          <a:p>
            <a:pPr marL="344488">
              <a:spcBef>
                <a:spcPct val="0"/>
              </a:spcBef>
            </a:pPr>
            <a:endParaRPr lang="en-US" sz="1700" smtClean="0">
              <a:solidFill>
                <a:schemeClr val="accent1">
                  <a:lumMod val="75000"/>
                </a:schemeClr>
              </a:solidFill>
            </a:endParaRPr>
          </a:p>
          <a:p>
            <a:pPr marL="344488" marR="0" lvl="0" indent="0" algn="l" defTabSz="914400" rtl="0" eaLnBrk="1" fontAlgn="auto" latinLnBrk="0" hangingPunct="1">
              <a:lnSpc>
                <a:spcPct val="100000"/>
              </a:lnSpc>
              <a:spcBef>
                <a:spcPct val="0"/>
              </a:spcBef>
              <a:spcAft>
                <a:spcPts val="0"/>
              </a:spcAft>
              <a:buClrTx/>
              <a:buSzTx/>
              <a:buFontTx/>
              <a:buNone/>
              <a:tabLst/>
              <a:defRPr/>
            </a:pPr>
            <a:endParaRPr kumimoji="0" lang="ka-GE" sz="1700" b="0" i="0" u="none" strike="noStrike" kern="1200" cap="none" spc="0" normalizeH="0" baseline="0" noProof="0" smtClean="0">
              <a:ln>
                <a:noFill/>
              </a:ln>
              <a:solidFill>
                <a:schemeClr val="accent1">
                  <a:lumMod val="7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001962"/>
          </a:xfrm>
        </p:spPr>
        <p:txBody>
          <a:bodyPr>
            <a:normAutofit/>
          </a:bodyPr>
          <a:lstStyle/>
          <a:p>
            <a:pPr algn="l"/>
            <a:r>
              <a:rPr lang="ka-GE" sz="1700">
                <a:solidFill>
                  <a:schemeClr val="accent1">
                    <a:lumMod val="75000"/>
                  </a:schemeClr>
                </a:solidFill>
              </a:rPr>
              <a:t>მინდა აღვნიშნო, რომ მიმოვიხილე დღეისათვის საქართველოში არსებული უნივერსიტეტების ვებ-გვერდები. შედეგი, ნამდვილად, სამწუხარო და არასახარბიელო აღმოჩნდა. ვებ-გვერდების უმრავლესობა არ შეესაბამებოდა ვებ დიზაინის თანამედროვე სტანდარტებს და უნივერსიტეტისათვის დამახასიათებელ ვიზუალს.</a:t>
            </a:r>
            <a:r>
              <a:rPr lang="ka-GE" sz="1700" smtClean="0">
                <a:solidFill>
                  <a:schemeClr val="accent1">
                    <a:lumMod val="75000"/>
                  </a:schemeClr>
                </a:solidFill>
              </a:rPr>
              <a:t> </a:t>
            </a:r>
            <a:r>
              <a:rPr lang="ka-GE" sz="1700" smtClean="0">
                <a:solidFill>
                  <a:schemeClr val="accent1">
                    <a:lumMod val="75000"/>
                  </a:schemeClr>
                </a:solidFill>
              </a:rPr>
              <a:t>ჩემს მიერ განხილული ვებ-გვერდები, ასევე, არ აკმაყოფილებენ რესფონსივ დიზაინის პრინციპებს. რესფონსივ დიზაინი ძალზედ აქტუალური საკითხია, ვინაიდან დღეისათვის უამრავი დივაისით ხორციელდება ვებზე წვდომა.</a:t>
            </a:r>
            <a:r>
              <a:rPr lang="en-US" sz="1800" smtClean="0"/>
              <a:t/>
            </a:r>
            <a:br>
              <a:rPr lang="en-US" sz="1800" smtClean="0"/>
            </a:br>
            <a:endParaRPr lang="en-US" sz="1700">
              <a:solidFill>
                <a:schemeClr val="accent1">
                  <a:lumMod val="75000"/>
                </a:schemeClr>
              </a:solidFill>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057400" y="2971800"/>
            <a:ext cx="5019675" cy="3241040"/>
          </a:xfrm>
          <a:prstGeom prst="rect">
            <a:avLst/>
          </a:prstGeom>
        </p:spPr>
      </p:pic>
    </p:spTree>
    <p:extLst>
      <p:ext uri="{BB962C8B-B14F-4D97-AF65-F5344CB8AC3E}">
        <p14:creationId xmlns:p14="http://schemas.microsoft.com/office/powerpoint/2010/main" val="3977313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219200" y="2123607"/>
            <a:ext cx="7010400" cy="213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ka-GE" sz="1700" smtClean="0">
                <a:solidFill>
                  <a:schemeClr val="accent1">
                    <a:lumMod val="75000"/>
                  </a:schemeClr>
                </a:solidFill>
              </a:rPr>
              <a:t>სწორად </a:t>
            </a:r>
            <a:r>
              <a:rPr lang="ka-GE" sz="1700">
                <a:solidFill>
                  <a:schemeClr val="accent1">
                    <a:lumMod val="75000"/>
                  </a:schemeClr>
                </a:solidFill>
              </a:rPr>
              <a:t>აგებული ინფორმაციული აქრიტექტურის </a:t>
            </a:r>
            <a:r>
              <a:rPr lang="ka-GE" sz="1700" smtClean="0">
                <a:solidFill>
                  <a:schemeClr val="accent1">
                    <a:lumMod val="75000"/>
                  </a:schemeClr>
                </a:solidFill>
              </a:rPr>
              <a:t>მაქსიმალური შეფასება </a:t>
            </a:r>
            <a:r>
              <a:rPr lang="ka-GE" sz="1700">
                <a:solidFill>
                  <a:schemeClr val="accent1">
                    <a:lumMod val="75000"/>
                  </a:schemeClr>
                </a:solidFill>
              </a:rPr>
              <a:t>იყოს - 30 </a:t>
            </a:r>
            <a:r>
              <a:rPr lang="ka-GE" sz="1700" smtClean="0">
                <a:solidFill>
                  <a:schemeClr val="accent1">
                    <a:lumMod val="75000"/>
                  </a:schemeClr>
                </a:solidFill>
              </a:rPr>
              <a:t>ქულა</a:t>
            </a:r>
          </a:p>
          <a:p>
            <a:pPr>
              <a:buFont typeface="Wingdings" panose="05000000000000000000" pitchFamily="2" charset="2"/>
              <a:buChar char="Ø"/>
            </a:pPr>
            <a:r>
              <a:rPr lang="ka-GE" sz="1700" smtClean="0">
                <a:solidFill>
                  <a:schemeClr val="accent1">
                    <a:lumMod val="75000"/>
                  </a:schemeClr>
                </a:solidFill>
              </a:rPr>
              <a:t>სწორად შერჩეული  ფერთა გამის, გრაფიკულ ობიექტებისა და ეფექტური ვიზუალის - 40 ქულა</a:t>
            </a:r>
          </a:p>
          <a:p>
            <a:pPr>
              <a:buFont typeface="Wingdings" panose="05000000000000000000" pitchFamily="2" charset="2"/>
              <a:buChar char="Ø"/>
            </a:pPr>
            <a:r>
              <a:rPr lang="ka-GE" sz="1700" smtClean="0">
                <a:solidFill>
                  <a:schemeClr val="accent1">
                    <a:lumMod val="75000"/>
                  </a:schemeClr>
                </a:solidFill>
              </a:rPr>
              <a:t>სწორად </a:t>
            </a:r>
            <a:r>
              <a:rPr lang="ka-GE" sz="1700">
                <a:solidFill>
                  <a:schemeClr val="accent1">
                    <a:lumMod val="75000"/>
                  </a:schemeClr>
                </a:solidFill>
              </a:rPr>
              <a:t>დაგეგმილი  ნავიგაციის, როგორს ლოკალურად საიტში, </a:t>
            </a:r>
            <a:r>
              <a:rPr lang="ka-GE" sz="1700" smtClean="0">
                <a:solidFill>
                  <a:schemeClr val="accent1">
                    <a:lumMod val="75000"/>
                  </a:schemeClr>
                </a:solidFill>
              </a:rPr>
              <a:t>ასევე </a:t>
            </a:r>
            <a:r>
              <a:rPr lang="ka-GE" sz="1700">
                <a:solidFill>
                  <a:schemeClr val="accent1">
                    <a:lumMod val="75000"/>
                  </a:schemeClr>
                </a:solidFill>
              </a:rPr>
              <a:t>გლობალურ ქსელთან - 30 ქულა</a:t>
            </a:r>
            <a:endParaRPr lang="ka-GE" sz="1700" smtClean="0">
              <a:solidFill>
                <a:schemeClr val="accent1">
                  <a:lumMod val="75000"/>
                </a:schemeClr>
              </a:solidFill>
            </a:endParaRPr>
          </a:p>
          <a:p>
            <a:pPr marL="344488" indent="-344488">
              <a:buFont typeface="Wingdings" pitchFamily="2" charset="2"/>
              <a:buChar char="ü"/>
            </a:pPr>
            <a:endParaRPr lang="ka-GE" sz="1700" smtClean="0">
              <a:solidFill>
                <a:schemeClr val="accent1">
                  <a:lumMod val="75000"/>
                </a:schemeClr>
              </a:solidFill>
            </a:endParaRPr>
          </a:p>
          <a:p>
            <a:pPr marL="344488" indent="-344488">
              <a:buFont typeface="Wingdings" pitchFamily="2" charset="2"/>
              <a:buChar char="ü"/>
            </a:pPr>
            <a:endParaRPr lang="en-US" sz="1700"/>
          </a:p>
        </p:txBody>
      </p:sp>
      <p:sp>
        <p:nvSpPr>
          <p:cNvPr id="7" name="Subtitle 2"/>
          <p:cNvSpPr txBox="1">
            <a:spLocks/>
          </p:cNvSpPr>
          <p:nvPr/>
        </p:nvSpPr>
        <p:spPr>
          <a:xfrm>
            <a:off x="990600" y="821961"/>
            <a:ext cx="7010400" cy="160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ka-GE" sz="1700">
                <a:solidFill>
                  <a:schemeClr val="accent1">
                    <a:lumMod val="75000"/>
                  </a:schemeClr>
                </a:solidFill>
              </a:rPr>
              <a:t>მეტი თვალსაჩინოებისათვის, მინდა შემოვიღოთ შეფასების კრიტერიუმი, რომელიც დაყრდნობილი იქნება ზემოთ მოყვანილ სამ ძირითად პუნქტზე. ამ კრიტერიუმით შევაფასოთ ზემოთ განხილული ვებ-გვერდები და მივანიჭოთ შესაბამისი ქულა.</a:t>
            </a:r>
            <a:endParaRPr lang="en-US" sz="1700">
              <a:solidFill>
                <a:schemeClr val="accent1">
                  <a:lumMod val="75000"/>
                </a:schemeClr>
              </a:solidFill>
            </a:endParaRPr>
          </a:p>
          <a:p>
            <a:pPr marL="0" indent="0">
              <a:buNone/>
            </a:pPr>
            <a:endParaRPr lang="en-US" sz="1700">
              <a:solidFill>
                <a:schemeClr val="accent1">
                  <a:lumMod val="75000"/>
                </a:schemeClr>
              </a:solidFill>
            </a:endParaRPr>
          </a:p>
        </p:txBody>
      </p:sp>
      <p:graphicFrame>
        <p:nvGraphicFramePr>
          <p:cNvPr id="9" name="Chart 8"/>
          <p:cNvGraphicFramePr/>
          <p:nvPr>
            <p:extLst>
              <p:ext uri="{D42A27DB-BD31-4B8C-83A1-F6EECF244321}">
                <p14:modId xmlns:p14="http://schemas.microsoft.com/office/powerpoint/2010/main" val="2900277805"/>
              </p:ext>
            </p:extLst>
          </p:nvPr>
        </p:nvGraphicFramePr>
        <p:xfrm>
          <a:off x="1244184" y="3962400"/>
          <a:ext cx="3882489" cy="252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3211641074"/>
              </p:ext>
            </p:extLst>
          </p:nvPr>
        </p:nvGraphicFramePr>
        <p:xfrm>
          <a:off x="5267325" y="4114800"/>
          <a:ext cx="2733675" cy="1733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47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00600"/>
          </a:xfrm>
        </p:spPr>
        <p:txBody>
          <a:bodyPr>
            <a:noAutofit/>
          </a:bodyPr>
          <a:lstStyle/>
          <a:p>
            <a:pPr marL="0" indent="0">
              <a:buNone/>
            </a:pPr>
            <a:r>
              <a:rPr lang="ka-GE" sz="1700" smtClean="0">
                <a:solidFill>
                  <a:schemeClr val="accent1">
                    <a:lumMod val="75000"/>
                  </a:schemeClr>
                </a:solidFill>
              </a:rPr>
              <a:t>სამაგისტრო </a:t>
            </a:r>
            <a:r>
              <a:rPr lang="ka-GE" sz="1700">
                <a:solidFill>
                  <a:schemeClr val="accent1">
                    <a:lumMod val="75000"/>
                  </a:schemeClr>
                </a:solidFill>
              </a:rPr>
              <a:t>ნაშრომის მიზანს წარმოადგენს მონაცემთა ვიზუალიზაციის განხილვა.  ნაშრომში წარმოდგენილია მონაცემთა ვიზუალიზაციის არსი, მისი გამოყენების მიზანი და აუცილებლობა. ასევე გავეცნობით, თუ რა ტიპებისგან შედგება მონაცემთა ვიზუალიზაცია და განვიხილავთ თითოეულ მათგანს. </a:t>
            </a:r>
            <a:endParaRPr lang="en-US" sz="1700">
              <a:solidFill>
                <a:schemeClr val="accent1">
                  <a:lumMod val="75000"/>
                </a:schemeClr>
              </a:solidFill>
            </a:endParaRPr>
          </a:p>
          <a:p>
            <a:pPr marL="0" indent="0">
              <a:buNone/>
            </a:pPr>
            <a:r>
              <a:rPr lang="ka-GE" sz="1700">
                <a:solidFill>
                  <a:schemeClr val="accent1">
                    <a:lumMod val="75000"/>
                  </a:schemeClr>
                </a:solidFill>
              </a:rPr>
              <a:t> თემის მეტი კონკრეტიზაციისათვის დაწვრილებით და საფუძვლიანად განვიხილავთ მონაცემთა ვიზუალიზაციის ერთ-ერთ უმნიშვნელოვანეს და დღეისათვის აქტუალურ ტიპს - ვებ დიზაინს. ნაშრომში განხილულია რამოდენიმე ცნობილი უნივერსიტეტის ვებ-გვერდი. რომელთა მაგალითზე შესაბამისი ანალიზის საფუძველზე ჩამოვაყალიბებთ უფრო უკეთესი და ეფექტური დიზაინის აუცილებელ პირობებს.</a:t>
            </a:r>
            <a:endParaRPr lang="en-US" sz="1700">
              <a:solidFill>
                <a:schemeClr val="accent1">
                  <a:lumMod val="75000"/>
                </a:schemeClr>
              </a:solidFill>
            </a:endParaRPr>
          </a:p>
        </p:txBody>
      </p:sp>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72400" cy="1219200"/>
          </a:xfrm>
        </p:spPr>
        <p:txBody>
          <a:bodyPr>
            <a:normAutofit/>
          </a:bodyPr>
          <a:lstStyle/>
          <a:p>
            <a:pPr algn="l"/>
            <a:r>
              <a:rPr lang="ka-GE" sz="1700" smtClean="0">
                <a:solidFill>
                  <a:schemeClr val="accent1">
                    <a:lumMod val="75000"/>
                  </a:schemeClr>
                </a:solidFill>
              </a:rPr>
              <a:t>ზემოაღნიშნული კრიტერიუმების გათვალისწინებით შევიმუშავეთ თანამედროვე სტანდარტებსა და რეკომენდაციებზე დაყრდნობილი თსუ-ს ვებ-გვერდის დიზაინი. იგი გარკვეულწილად აკმაყოფილებს ზემოთ ნახსენებ შეფასების კრიტერიუმს. </a:t>
            </a:r>
            <a:endParaRPr lang="en-US" sz="1700">
              <a:solidFill>
                <a:schemeClr val="accent1">
                  <a:lumMod val="75000"/>
                </a:schemeClr>
              </a:solidFill>
            </a:endParaRPr>
          </a:p>
        </p:txBody>
      </p:sp>
      <p:pic>
        <p:nvPicPr>
          <p:cNvPr id="3" name="Picture 2" descr="Tsu2.png"/>
          <p:cNvPicPr/>
          <p:nvPr/>
        </p:nvPicPr>
        <p:blipFill>
          <a:blip r:embed="rId2" cstate="print"/>
          <a:stretch>
            <a:fillRect/>
          </a:stretch>
        </p:blipFill>
        <p:spPr>
          <a:xfrm>
            <a:off x="5486400" y="1828800"/>
            <a:ext cx="3038475" cy="2752725"/>
          </a:xfrm>
          <a:prstGeom prst="rect">
            <a:avLst/>
          </a:prstGeom>
        </p:spPr>
      </p:pic>
      <p:sp>
        <p:nvSpPr>
          <p:cNvPr id="4" name="Title 1"/>
          <p:cNvSpPr txBox="1">
            <a:spLocks/>
          </p:cNvSpPr>
          <p:nvPr/>
        </p:nvSpPr>
        <p:spPr>
          <a:xfrm>
            <a:off x="381000" y="3276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5" name="Title 1"/>
          <p:cNvSpPr txBox="1">
            <a:spLocks/>
          </p:cNvSpPr>
          <p:nvPr/>
        </p:nvSpPr>
        <p:spPr>
          <a:xfrm>
            <a:off x="990600" y="1676400"/>
            <a:ext cx="4648200" cy="3581400"/>
          </a:xfrm>
          <a:prstGeom prst="rect">
            <a:avLst/>
          </a:prstGeom>
        </p:spPr>
        <p:txBody>
          <a:bodyPr vert="horz" lIns="91440" tIns="45720" rIns="91440" bIns="45720" rtlCol="0" anchor="ctr">
            <a:noAutofit/>
          </a:bodyPr>
          <a:lstStyle/>
          <a:p>
            <a:pPr>
              <a:spcBef>
                <a:spcPct val="0"/>
              </a:spcBef>
            </a:pPr>
            <a:r>
              <a:rPr lang="ka-GE" sz="1700" smtClean="0">
                <a:solidFill>
                  <a:schemeClr val="accent1">
                    <a:lumMod val="75000"/>
                  </a:schemeClr>
                </a:solidFill>
              </a:rPr>
              <a:t>ჩემს მიერ წარმოდგენილი დიზაინი არის სადა, მინიმალისტური, სწორად შერჩეული ფერთა გამით და გრაფიკული ობიექტებით. არსებული ნავიგაცია არის მარტივად გასაგები მომხმარებლისთვის. თითოეული ბმულის ვიზუალური გაფორმება არის სწორად შერჩეული გრაფიკული ელემენტებით. ასევე, მთავარ გვერდზე წარმოდგენილია მიზნობრივი მომხმარებლისათვის საჭირო და საინტერესო ინფორმაცია.</a:t>
            </a:r>
            <a:endParaRPr lang="en-US" sz="1700" smtClean="0">
              <a:solidFill>
                <a:schemeClr val="accent1">
                  <a:lumMod val="75000"/>
                </a:schemeClr>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700" b="0" i="0" u="none" strike="noStrike" kern="1200" cap="none" spc="0" normalizeH="0" baseline="0" noProof="0">
              <a:ln>
                <a:noFill/>
              </a:ln>
              <a:solidFill>
                <a:schemeClr val="accent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191000"/>
          </a:xfrm>
        </p:spPr>
        <p:txBody>
          <a:bodyPr>
            <a:normAutofit/>
          </a:bodyPr>
          <a:lstStyle/>
          <a:p>
            <a:pPr marL="344488" algn="l"/>
            <a:r>
              <a:rPr lang="en-US" sz="1700" smtClean="0">
                <a:solidFill>
                  <a:schemeClr val="accent1">
                    <a:lumMod val="75000"/>
                  </a:schemeClr>
                </a:solidFill>
                <a:latin typeface="+mn-lt"/>
              </a:rPr>
              <a:t/>
            </a:r>
            <a:br>
              <a:rPr lang="en-US" sz="1700" smtClean="0">
                <a:solidFill>
                  <a:schemeClr val="accent1">
                    <a:lumMod val="75000"/>
                  </a:schemeClr>
                </a:solidFill>
                <a:latin typeface="+mn-lt"/>
              </a:rPr>
            </a:br>
            <a:r>
              <a:rPr lang="ka-GE" sz="1700" smtClean="0">
                <a:solidFill>
                  <a:schemeClr val="accent1">
                    <a:lumMod val="75000"/>
                  </a:schemeClr>
                </a:solidFill>
                <a:latin typeface="+mn-lt"/>
              </a:rPr>
              <a:t>მონაცემთა ვიზუალიზაციის მიზანია გახადოს აბსტრაქტული ინფორმაცია მარტივად აღსაქმელი ადამიანისათვის. ამისათვის გამოიყენება სურათები, გრაფიკული სქემები, დიაგრამები, ცხრილები, ფერები და სხვა ფართოდ გავრცელებული საშუალებები. თანამედროვე მონაცემების ვიზუალიზაცია, როგორც წესი, ეხება სამ ურთიერთდაკავშირებულ სფეროს: მონაცემთა შეგროვებას, ანალიზსა და ვიზუალურ წარმოდგენს.</a:t>
            </a:r>
            <a:br>
              <a:rPr lang="ka-GE" sz="1700" smtClean="0">
                <a:solidFill>
                  <a:schemeClr val="accent1">
                    <a:lumMod val="75000"/>
                  </a:schemeClr>
                </a:solidFill>
                <a:latin typeface="+mn-lt"/>
              </a:rPr>
            </a:br>
            <a:r>
              <a:rPr lang="ka-GE" sz="1700" smtClean="0">
                <a:latin typeface="+mn-lt"/>
              </a:rPr>
              <a:t> </a:t>
            </a:r>
            <a:br>
              <a:rPr lang="ka-GE" sz="1700" smtClean="0">
                <a:latin typeface="+mn-lt"/>
              </a:rPr>
            </a:br>
            <a:r>
              <a:rPr lang="ka-GE" sz="1700" smtClean="0">
                <a:solidFill>
                  <a:schemeClr val="accent1">
                    <a:lumMod val="75000"/>
                  </a:schemeClr>
                </a:solidFill>
                <a:latin typeface="+mn-lt"/>
              </a:rPr>
              <a:t>ამრიგად, შესაბამისი ანალიზის საფუძველზე ნაშრომში ჩამოყალიბებულია ეფექტური დიზაინის აუცილებელი პირობები (სწორად აგებული  ინფორმაციული აქრიტექტურა, სწორად შერჩეული ფერთა გამა და გრაფიკული ობიექტები, სწორად დაგეგმილი  ნავიგაცია</a:t>
            </a:r>
            <a:r>
              <a:rPr lang="en-US" sz="1700" smtClean="0">
                <a:solidFill>
                  <a:schemeClr val="accent1">
                    <a:lumMod val="75000"/>
                  </a:schemeClr>
                </a:solidFill>
                <a:latin typeface="+mn-lt"/>
              </a:rPr>
              <a:t>  </a:t>
            </a:r>
            <a:r>
              <a:rPr lang="ka-GE" sz="1700" smtClean="0">
                <a:solidFill>
                  <a:schemeClr val="accent1">
                    <a:lumMod val="75000"/>
                  </a:schemeClr>
                </a:solidFill>
                <a:latin typeface="+mn-lt"/>
              </a:rPr>
              <a:t>და რესფონსივ დიზაინის პრინციპები) დღეისათვის რეკომენდირებული სტანდარტების ფარგლებში. </a:t>
            </a:r>
            <a:r>
              <a:rPr lang="en-US" sz="1700" smtClean="0">
                <a:solidFill>
                  <a:schemeClr val="accent1">
                    <a:lumMod val="75000"/>
                  </a:schemeClr>
                </a:solidFill>
                <a:latin typeface="+mn-lt"/>
              </a:rPr>
              <a:t/>
            </a:r>
            <a:br>
              <a:rPr lang="en-US" sz="1700" smtClean="0">
                <a:solidFill>
                  <a:schemeClr val="accent1">
                    <a:lumMod val="75000"/>
                  </a:schemeClr>
                </a:solidFill>
                <a:latin typeface="+mn-lt"/>
              </a:rPr>
            </a:br>
            <a:endParaRPr lang="en-US" sz="1700">
              <a:solidFill>
                <a:schemeClr val="accent1">
                  <a:lumMod val="75000"/>
                </a:schemeClr>
              </a:solidFill>
              <a:latin typeface="+mn-lt"/>
            </a:endParaRPr>
          </a:p>
        </p:txBody>
      </p:sp>
      <p:sp>
        <p:nvSpPr>
          <p:cNvPr id="3" name="Title 1"/>
          <p:cNvSpPr txBox="1">
            <a:spLocks/>
          </p:cNvSpPr>
          <p:nvPr/>
        </p:nvSpPr>
        <p:spPr>
          <a:xfrm>
            <a:off x="609600" y="533400"/>
            <a:ext cx="8229600" cy="1143000"/>
          </a:xfrm>
          <a:prstGeom prst="rect">
            <a:avLst/>
          </a:prstGeom>
        </p:spPr>
        <p:txBody>
          <a:bodyPr vert="horz" lIns="91440" tIns="45720" rIns="91440" bIns="45720" rtlCol="0" anchor="ctr">
            <a:normAutofit/>
          </a:bodyPr>
          <a:lstStyle/>
          <a:p>
            <a:pPr marL="344488" lvl="0" algn="ctr">
              <a:spcBef>
                <a:spcPct val="0"/>
              </a:spcBef>
            </a:pPr>
            <a:r>
              <a:rPr lang="ka-GE" sz="2400" b="1" smtClean="0">
                <a:solidFill>
                  <a:schemeClr val="accent1">
                    <a:lumMod val="75000"/>
                  </a:schemeClr>
                </a:solidFill>
              </a:rPr>
              <a:t>დასკვნა</a:t>
            </a:r>
            <a:endParaRPr kumimoji="0" lang="en-US" sz="2400" b="0" i="0" u="none" strike="noStrike" kern="1200" cap="none" spc="0" normalizeH="0" baseline="0" noProof="0">
              <a:ln>
                <a:noFill/>
              </a:ln>
              <a:solidFill>
                <a:schemeClr val="accent1">
                  <a:lumMod val="75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3200" b="1" smtClean="0">
                <a:solidFill>
                  <a:schemeClr val="tx2">
                    <a:lumMod val="75000"/>
                  </a:schemeClr>
                </a:solidFill>
              </a:rPr>
              <a:t>მადლობა ყურადღებისათვის!</a:t>
            </a:r>
            <a:endParaRPr lang="en-US" sz="3200" b="1">
              <a:solidFill>
                <a:schemeClr val="tx2">
                  <a:lumMod val="75000"/>
                </a:schemeClr>
              </a:solidFill>
            </a:endParaRPr>
          </a:p>
        </p:txBody>
      </p:sp>
      <p:pic>
        <p:nvPicPr>
          <p:cNvPr id="3" name="Picture 2" descr="C:\Users\mira\Desktop\bottom-bg.gif"/>
          <p:cNvPicPr>
            <a:picLocks noChangeAspect="1" noChangeArrowheads="1"/>
          </p:cNvPicPr>
          <p:nvPr/>
        </p:nvPicPr>
        <p:blipFill>
          <a:blip r:embed="rId2" cstate="print"/>
          <a:srcRect/>
          <a:stretch>
            <a:fillRect/>
          </a:stretch>
        </p:blipFill>
        <p:spPr bwMode="auto">
          <a:xfrm>
            <a:off x="0" y="5592049"/>
            <a:ext cx="9144000" cy="1265952"/>
          </a:xfrm>
          <a:prstGeom prst="rect">
            <a:avLst/>
          </a:prstGeom>
          <a:noFill/>
        </p:spPr>
      </p:pic>
    </p:spTree>
    <p:extLst>
      <p:ext uri="{BB962C8B-B14F-4D97-AF65-F5344CB8AC3E}">
        <p14:creationId xmlns:p14="http://schemas.microsoft.com/office/powerpoint/2010/main" val="3861772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ka-GE" sz="2400" b="1" cap="all" smtClean="0">
                <a:solidFill>
                  <a:schemeClr val="accent1">
                    <a:lumMod val="75000"/>
                  </a:schemeClr>
                </a:solidFill>
              </a:rPr>
              <a:t>შესავალი</a:t>
            </a:r>
            <a:endParaRPr lang="en-US" sz="240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ka-GE" sz="1700">
                <a:solidFill>
                  <a:schemeClr val="accent1">
                    <a:lumMod val="75000"/>
                  </a:schemeClr>
                </a:solidFill>
              </a:rPr>
              <a:t>ინფორმაციის ვიზუალიზაცია წარმოადგენს მნიშვნელოვან დისციპლინას, რომელიც სულ უფრო და უფრო აქტიურად გამოიყენება თანამედროვე სამეცნიერო კვლევებში. ინფორმაციის/მონაცემების ვიზუალიზაცია გულისხმობს სხვადასხვა სახის  სტატისტიკური კვლევების შედეგების ვიზუალურ პრეზენტაციას.  მონაცემების  ვიზუალიზაციის საშუალებით შესაძლებელია ინფორმაციის „შეფუთვა“/გამოსახვა სხვადასხვა ფერებისა და გრაფიკული ობიექტების(გამოსახულებებით) საშუალებით. ამ სახით წარმოდგენილი ნებისმიერი მონაცემები ბევრად უფრო მარტივად აღსაქმელი და გასაგებია თითოეული </a:t>
            </a:r>
            <a:r>
              <a:rPr lang="ka-GE" sz="1700" smtClean="0">
                <a:solidFill>
                  <a:schemeClr val="accent1">
                    <a:lumMod val="75000"/>
                  </a:schemeClr>
                </a:solidFill>
              </a:rPr>
              <a:t>ადამიანისათვის</a:t>
            </a:r>
            <a:r>
              <a:rPr lang="en-US" sz="1700" smtClean="0">
                <a:solidFill>
                  <a:schemeClr val="accent1">
                    <a:lumMod val="75000"/>
                  </a:schemeClr>
                </a:solidFill>
              </a:rPr>
              <a:t>. </a:t>
            </a:r>
            <a:r>
              <a:rPr lang="ka-GE" sz="1700">
                <a:solidFill>
                  <a:schemeClr val="accent1">
                    <a:lumMod val="75000"/>
                  </a:schemeClr>
                </a:solidFill>
              </a:rPr>
              <a:t>ასევე აღსანიშნავია, რომ ამ მიდგომით ციფრებისა და ტექსტის რაოდენობა კლებულობს, ანუ ყურადღება გადადის გამოსახულებაზე. ასეთ შემთხვევაში ადამიანი უფრო მეტ ინფორმაციას ითვისებს, რადგან მისი ტვინი უფრო უკეთ თვალით ნანახს იმახსოვრებს.</a:t>
            </a:r>
            <a:endParaRPr lang="en-US" sz="1700">
              <a:solidFill>
                <a:schemeClr val="accent1">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noAutofit/>
          </a:bodyPr>
          <a:lstStyle/>
          <a:p>
            <a:r>
              <a:rPr lang="ka-GE" sz="2400" b="1" smtClean="0">
                <a:solidFill>
                  <a:schemeClr val="accent1">
                    <a:lumMod val="75000"/>
                  </a:schemeClr>
                </a:solidFill>
                <a:latin typeface="+mn-lt"/>
              </a:rPr>
              <a:t>ვიზუალიზაციის როლი ადამიანი-კომპიუტერი სისტემებში</a:t>
            </a:r>
            <a:endParaRPr lang="en-US" sz="2400">
              <a:solidFill>
                <a:schemeClr val="accent1">
                  <a:lumMod val="75000"/>
                </a:schemeClr>
              </a:solidFill>
              <a:latin typeface="+mn-lt"/>
            </a:endParaRPr>
          </a:p>
        </p:txBody>
      </p:sp>
      <p:sp>
        <p:nvSpPr>
          <p:cNvPr id="3" name="Content Placeholder 2"/>
          <p:cNvSpPr>
            <a:spLocks noGrp="1"/>
          </p:cNvSpPr>
          <p:nvPr>
            <p:ph idx="1"/>
          </p:nvPr>
        </p:nvSpPr>
        <p:spPr>
          <a:xfrm>
            <a:off x="457200" y="1676400"/>
            <a:ext cx="8229600" cy="4449763"/>
          </a:xfrm>
        </p:spPr>
        <p:txBody>
          <a:bodyPr>
            <a:normAutofit/>
          </a:bodyPr>
          <a:lstStyle/>
          <a:p>
            <a:pPr marL="0" indent="0">
              <a:buNone/>
            </a:pPr>
            <a:r>
              <a:rPr lang="ka-GE" sz="1700" smtClean="0">
                <a:solidFill>
                  <a:schemeClr val="accent1">
                    <a:lumMod val="75000"/>
                  </a:schemeClr>
                </a:solidFill>
              </a:rPr>
              <a:t>ჩვენ </a:t>
            </a:r>
            <a:r>
              <a:rPr lang="ka-GE" sz="1700">
                <a:solidFill>
                  <a:schemeClr val="accent1">
                    <a:lumMod val="75000"/>
                  </a:schemeClr>
                </a:solidFill>
              </a:rPr>
              <a:t>საუკუნეში ხშირად ვგრძნობთ თავს ინფორმაციისგან გადატვირთულად. გარშემო არის  ჭარბი რაოდენობის ინფორმაცია და გვიწევს მისი გაგება, დამახსოვრება, გამოყენება. საბედნიეროდ, ადამიანების უმრავლესობას აქვს მხედველობითი აღქმის უნარი, სწორედ ის ხდის მონაცემთა ვიზუალიზაციას ძლიერსა და ეფექტურ ინსტრუმენს ინფორმაციის წარმოსადგენად. იგი არის უსწრაფესი გზა მონაცემებსა და ადამიანს შორის კომუნიკაციისთვის.</a:t>
            </a:r>
            <a:endParaRPr lang="en-US" sz="1700">
              <a:solidFill>
                <a:schemeClr val="accent1">
                  <a:lumMod val="75000"/>
                </a:schemeClr>
              </a:solidFill>
            </a:endParaRPr>
          </a:p>
          <a:p>
            <a:pPr marL="0" indent="225425">
              <a:buNone/>
            </a:pPr>
            <a:endParaRPr lang="en-US" sz="1700" smtClean="0">
              <a:solidFill>
                <a:schemeClr val="accent1">
                  <a:lumMod val="75000"/>
                </a:schemeClr>
              </a:solidFill>
            </a:endParaRPr>
          </a:p>
          <a:p>
            <a:pPr marL="0" indent="225425">
              <a:buNone/>
            </a:pPr>
            <a:endParaRPr lang="en-US" sz="1700" smtClean="0">
              <a:solidFill>
                <a:schemeClr val="accent1">
                  <a:lumMod val="75000"/>
                </a:schemeClr>
              </a:solidFill>
            </a:endParaRPr>
          </a:p>
          <a:p>
            <a:pPr>
              <a:buNone/>
            </a:pPr>
            <a:endParaRPr lang="en-US" sz="1700">
              <a:solidFill>
                <a:schemeClr val="accent1">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120640"/>
          </a:xfrm>
        </p:spPr>
        <p:txBody>
          <a:bodyPr anchor="t">
            <a:noAutofit/>
          </a:bodyPr>
          <a:lstStyle/>
          <a:p>
            <a:pPr algn="ctr">
              <a:buNone/>
            </a:pPr>
            <a:r>
              <a:rPr lang="ka-GE" sz="2400" b="1" smtClean="0">
                <a:solidFill>
                  <a:schemeClr val="accent1">
                    <a:lumMod val="75000"/>
                  </a:schemeClr>
                </a:solidFill>
              </a:rPr>
              <a:t>მონაცემთა ვიზუალიზაციის ტიპები</a:t>
            </a:r>
          </a:p>
          <a:p>
            <a:pPr algn="ctr">
              <a:buNone/>
            </a:pPr>
            <a:endParaRPr lang="ka-GE" sz="1800" smtClean="0"/>
          </a:p>
          <a:p>
            <a:pPr>
              <a:buNone/>
            </a:pPr>
            <a:r>
              <a:rPr lang="ka-GE" sz="1800" smtClean="0">
                <a:solidFill>
                  <a:schemeClr val="accent1">
                    <a:lumMod val="75000"/>
                  </a:schemeClr>
                </a:solidFill>
              </a:rPr>
              <a:t>	</a:t>
            </a:r>
            <a:r>
              <a:rPr lang="en-US" sz="1700" err="1" smtClean="0">
                <a:solidFill>
                  <a:schemeClr val="accent1">
                    <a:lumMod val="75000"/>
                  </a:schemeClr>
                </a:solidFill>
              </a:rPr>
              <a:t>მაიკლ</a:t>
            </a:r>
            <a:r>
              <a:rPr lang="en-US" sz="1700" smtClean="0">
                <a:solidFill>
                  <a:schemeClr val="accent1">
                    <a:lumMod val="75000"/>
                  </a:schemeClr>
                </a:solidFill>
              </a:rPr>
              <a:t> </a:t>
            </a:r>
            <a:r>
              <a:rPr lang="en-US" sz="1700" err="1" smtClean="0">
                <a:solidFill>
                  <a:schemeClr val="accent1">
                    <a:lumMod val="75000"/>
                  </a:schemeClr>
                </a:solidFill>
              </a:rPr>
              <a:t>ფრინდლის</a:t>
            </a:r>
            <a:r>
              <a:rPr lang="en-US" sz="1700" smtClean="0">
                <a:solidFill>
                  <a:schemeClr val="accent1">
                    <a:lumMod val="75000"/>
                  </a:schemeClr>
                </a:solidFill>
              </a:rPr>
              <a:t> </a:t>
            </a:r>
            <a:r>
              <a:rPr lang="en-US" sz="1700" err="1" smtClean="0">
                <a:solidFill>
                  <a:schemeClr val="accent1">
                    <a:lumMod val="75000"/>
                  </a:schemeClr>
                </a:solidFill>
              </a:rPr>
              <a:t>მიხედვით</a:t>
            </a:r>
            <a:r>
              <a:rPr lang="en-US" sz="1700" smtClean="0">
                <a:solidFill>
                  <a:schemeClr val="accent1">
                    <a:lumMod val="75000"/>
                  </a:schemeClr>
                </a:solidFill>
              </a:rPr>
              <a:t>, </a:t>
            </a:r>
            <a:r>
              <a:rPr lang="en-US" sz="1700" err="1" smtClean="0">
                <a:solidFill>
                  <a:schemeClr val="accent1">
                    <a:lumMod val="75000"/>
                  </a:schemeClr>
                </a:solidFill>
              </a:rPr>
              <a:t>მონაცემთა</a:t>
            </a:r>
            <a:r>
              <a:rPr lang="en-US" sz="1700" smtClean="0">
                <a:solidFill>
                  <a:schemeClr val="accent1">
                    <a:lumMod val="75000"/>
                  </a:schemeClr>
                </a:solidFill>
              </a:rPr>
              <a:t> </a:t>
            </a:r>
            <a:r>
              <a:rPr lang="en-US" sz="1700" err="1" smtClean="0">
                <a:solidFill>
                  <a:schemeClr val="accent1">
                    <a:lumMod val="75000"/>
                  </a:schemeClr>
                </a:solidFill>
              </a:rPr>
              <a:t>ვიზუალიზაცია</a:t>
            </a:r>
            <a:r>
              <a:rPr lang="en-US" sz="1700" smtClean="0">
                <a:solidFill>
                  <a:schemeClr val="accent1">
                    <a:lumMod val="75000"/>
                  </a:schemeClr>
                </a:solidFill>
              </a:rPr>
              <a:t> </a:t>
            </a:r>
            <a:r>
              <a:rPr lang="en-US" sz="1700" err="1" smtClean="0">
                <a:solidFill>
                  <a:schemeClr val="accent1">
                    <a:lumMod val="75000"/>
                  </a:schemeClr>
                </a:solidFill>
              </a:rPr>
              <a:t>მხოლოდ</a:t>
            </a:r>
            <a:r>
              <a:rPr lang="en-US" sz="1700" smtClean="0">
                <a:solidFill>
                  <a:schemeClr val="accent1">
                    <a:lumMod val="75000"/>
                  </a:schemeClr>
                </a:solidFill>
              </a:rPr>
              <a:t> </a:t>
            </a:r>
            <a:r>
              <a:rPr lang="en-US" sz="1700" err="1" smtClean="0">
                <a:solidFill>
                  <a:schemeClr val="accent1">
                    <a:lumMod val="75000"/>
                  </a:schemeClr>
                </a:solidFill>
              </a:rPr>
              <a:t>ორ</a:t>
            </a:r>
            <a:r>
              <a:rPr lang="en-US" sz="1700" smtClean="0">
                <a:solidFill>
                  <a:schemeClr val="accent1">
                    <a:lumMod val="75000"/>
                  </a:schemeClr>
                </a:solidFill>
              </a:rPr>
              <a:t> </a:t>
            </a:r>
            <a:r>
              <a:rPr lang="en-US" sz="1700" err="1" smtClean="0">
                <a:solidFill>
                  <a:schemeClr val="accent1">
                    <a:lumMod val="75000"/>
                  </a:schemeClr>
                </a:solidFill>
              </a:rPr>
              <a:t>სფეროს</a:t>
            </a:r>
            <a:r>
              <a:rPr lang="en-US" sz="1700" smtClean="0">
                <a:solidFill>
                  <a:schemeClr val="accent1">
                    <a:lumMod val="75000"/>
                  </a:schemeClr>
                </a:solidFill>
              </a:rPr>
              <a:t> </a:t>
            </a:r>
            <a:r>
              <a:rPr lang="en-US" sz="1700" err="1" smtClean="0">
                <a:solidFill>
                  <a:schemeClr val="accent1">
                    <a:lumMod val="75000"/>
                  </a:schemeClr>
                </a:solidFill>
              </a:rPr>
              <a:t>მოიცავს</a:t>
            </a:r>
            <a:r>
              <a:rPr lang="en-US" sz="1700" smtClean="0">
                <a:solidFill>
                  <a:schemeClr val="accent1">
                    <a:lumMod val="75000"/>
                  </a:schemeClr>
                </a:solidFill>
              </a:rPr>
              <a:t>: </a:t>
            </a:r>
            <a:r>
              <a:rPr lang="en-US" sz="1700" b="1" err="1" smtClean="0">
                <a:solidFill>
                  <a:schemeClr val="accent1">
                    <a:lumMod val="75000"/>
                  </a:schemeClr>
                </a:solidFill>
              </a:rPr>
              <a:t>სტატისტიკურ</a:t>
            </a:r>
            <a:r>
              <a:rPr lang="en-US" sz="1700" b="1" smtClean="0">
                <a:solidFill>
                  <a:schemeClr val="accent1">
                    <a:lumMod val="75000"/>
                  </a:schemeClr>
                </a:solidFill>
              </a:rPr>
              <a:t> </a:t>
            </a:r>
            <a:r>
              <a:rPr lang="en-US" sz="1700" b="1" err="1" smtClean="0">
                <a:solidFill>
                  <a:schemeClr val="accent1">
                    <a:lumMod val="75000"/>
                  </a:schemeClr>
                </a:solidFill>
              </a:rPr>
              <a:t>გრაფიკებსა</a:t>
            </a:r>
            <a:r>
              <a:rPr lang="en-US" sz="1700" b="1" smtClean="0">
                <a:solidFill>
                  <a:schemeClr val="accent1">
                    <a:lumMod val="75000"/>
                  </a:schemeClr>
                </a:solidFill>
              </a:rPr>
              <a:t> </a:t>
            </a:r>
            <a:r>
              <a:rPr lang="en-US" sz="1700" smtClean="0">
                <a:solidFill>
                  <a:schemeClr val="accent1">
                    <a:lumMod val="75000"/>
                  </a:schemeClr>
                </a:solidFill>
              </a:rPr>
              <a:t>და </a:t>
            </a:r>
            <a:r>
              <a:rPr lang="en-US" sz="1700" b="1" err="1" smtClean="0">
                <a:solidFill>
                  <a:schemeClr val="accent1">
                    <a:lumMod val="75000"/>
                  </a:schemeClr>
                </a:solidFill>
              </a:rPr>
              <a:t>თემატურ</a:t>
            </a:r>
            <a:r>
              <a:rPr lang="en-US" sz="1700" b="1" smtClean="0">
                <a:solidFill>
                  <a:schemeClr val="accent1">
                    <a:lumMod val="75000"/>
                  </a:schemeClr>
                </a:solidFill>
              </a:rPr>
              <a:t> </a:t>
            </a:r>
            <a:r>
              <a:rPr lang="en-US" sz="1700" b="1" err="1" smtClean="0">
                <a:solidFill>
                  <a:schemeClr val="accent1">
                    <a:lumMod val="75000"/>
                  </a:schemeClr>
                </a:solidFill>
              </a:rPr>
              <a:t>კარტოგრაფიას</a:t>
            </a:r>
            <a:r>
              <a:rPr lang="en-US" sz="1700" smtClean="0">
                <a:solidFill>
                  <a:schemeClr val="accent1">
                    <a:lumMod val="75000"/>
                  </a:schemeClr>
                </a:solidFill>
              </a:rPr>
              <a:t>. </a:t>
            </a:r>
            <a:r>
              <a:rPr lang="en-US" sz="1700" err="1" smtClean="0">
                <a:solidFill>
                  <a:schemeClr val="accent1">
                    <a:lumMod val="75000"/>
                  </a:schemeClr>
                </a:solidFill>
              </a:rPr>
              <a:t>მონაცემთა</a:t>
            </a:r>
            <a:r>
              <a:rPr lang="en-US" sz="1700" smtClean="0">
                <a:solidFill>
                  <a:schemeClr val="accent1">
                    <a:lumMod val="75000"/>
                  </a:schemeClr>
                </a:solidFill>
              </a:rPr>
              <a:t> </a:t>
            </a:r>
            <a:r>
              <a:rPr lang="en-US" sz="1700" err="1" smtClean="0">
                <a:solidFill>
                  <a:schemeClr val="accent1">
                    <a:lumMod val="75000"/>
                  </a:schemeClr>
                </a:solidFill>
              </a:rPr>
              <a:t>ვიზულიზაციის</a:t>
            </a:r>
            <a:r>
              <a:rPr lang="en-US" sz="1700" smtClean="0">
                <a:solidFill>
                  <a:schemeClr val="accent1">
                    <a:lumMod val="75000"/>
                  </a:schemeClr>
                </a:solidFill>
              </a:rPr>
              <a:t> </a:t>
            </a:r>
            <a:r>
              <a:rPr lang="en-US" sz="1700" err="1" smtClean="0">
                <a:solidFill>
                  <a:schemeClr val="accent1">
                    <a:lumMod val="75000"/>
                  </a:schemeClr>
                </a:solidFill>
              </a:rPr>
              <a:t>შესახებ</a:t>
            </a:r>
            <a:r>
              <a:rPr lang="en-US" sz="1700" smtClean="0">
                <a:solidFill>
                  <a:schemeClr val="accent1">
                    <a:lumMod val="75000"/>
                  </a:schemeClr>
                </a:solidFill>
              </a:rPr>
              <a:t> </a:t>
            </a:r>
            <a:r>
              <a:rPr lang="en-US" sz="1700" err="1" smtClean="0">
                <a:solidFill>
                  <a:schemeClr val="accent1">
                    <a:lumMod val="75000"/>
                  </a:schemeClr>
                </a:solidFill>
              </a:rPr>
              <a:t>გაკეთებულმა</a:t>
            </a:r>
            <a:r>
              <a:rPr lang="en-US" sz="1700" smtClean="0">
                <a:solidFill>
                  <a:schemeClr val="accent1">
                    <a:lumMod val="75000"/>
                  </a:schemeClr>
                </a:solidFill>
              </a:rPr>
              <a:t> </a:t>
            </a:r>
            <a:r>
              <a:rPr lang="en-US" sz="1700" err="1" smtClean="0">
                <a:solidFill>
                  <a:schemeClr val="accent1">
                    <a:lumMod val="75000"/>
                  </a:schemeClr>
                </a:solidFill>
              </a:rPr>
              <a:t>ერთ-ერთმა</a:t>
            </a:r>
            <a:r>
              <a:rPr lang="en-US" sz="1700" smtClean="0">
                <a:solidFill>
                  <a:schemeClr val="accent1">
                    <a:lumMod val="75000"/>
                  </a:schemeClr>
                </a:solidFill>
              </a:rPr>
              <a:t> </a:t>
            </a:r>
            <a:r>
              <a:rPr lang="en-US" sz="1700" err="1" smtClean="0">
                <a:solidFill>
                  <a:schemeClr val="accent1">
                    <a:lumMod val="75000"/>
                  </a:schemeClr>
                </a:solidFill>
              </a:rPr>
              <a:t>პირველმა</a:t>
            </a:r>
            <a:r>
              <a:rPr lang="en-US" sz="1700" smtClean="0">
                <a:solidFill>
                  <a:schemeClr val="accent1">
                    <a:lumMod val="75000"/>
                  </a:schemeClr>
                </a:solidFill>
              </a:rPr>
              <a:t> </a:t>
            </a:r>
            <a:r>
              <a:rPr lang="en-US" sz="1700" err="1" smtClean="0">
                <a:solidFill>
                  <a:schemeClr val="accent1">
                    <a:lumMod val="75000"/>
                  </a:schemeClr>
                </a:solidFill>
              </a:rPr>
              <a:t>კვლევამ</a:t>
            </a:r>
            <a:r>
              <a:rPr lang="en-US" sz="1700" smtClean="0">
                <a:solidFill>
                  <a:schemeClr val="accent1">
                    <a:lumMod val="75000"/>
                  </a:schemeClr>
                </a:solidFill>
              </a:rPr>
              <a:t>  </a:t>
            </a:r>
            <a:r>
              <a:rPr lang="en-US" sz="1700" err="1" smtClean="0">
                <a:solidFill>
                  <a:schemeClr val="accent1">
                    <a:lumMod val="75000"/>
                  </a:schemeClr>
                </a:solidFill>
              </a:rPr>
              <a:t>შინაარსის</a:t>
            </a:r>
            <a:r>
              <a:rPr lang="en-US" sz="1700" smtClean="0">
                <a:solidFill>
                  <a:schemeClr val="accent1">
                    <a:lumMod val="75000"/>
                  </a:schemeClr>
                </a:solidFill>
              </a:rPr>
              <a:t> </a:t>
            </a:r>
            <a:r>
              <a:rPr lang="en-US" sz="1700" err="1" smtClean="0">
                <a:solidFill>
                  <a:schemeClr val="accent1">
                    <a:lumMod val="75000"/>
                  </a:schemeClr>
                </a:solidFill>
              </a:rPr>
              <a:t>მიხედვით</a:t>
            </a:r>
            <a:r>
              <a:rPr lang="en-US" sz="1700" smtClean="0">
                <a:solidFill>
                  <a:schemeClr val="accent1">
                    <a:lumMod val="75000"/>
                  </a:schemeClr>
                </a:solidFill>
              </a:rPr>
              <a:t> </a:t>
            </a:r>
            <a:r>
              <a:rPr lang="en-US" sz="1700" err="1" smtClean="0">
                <a:solidFill>
                  <a:schemeClr val="accent1">
                    <a:lumMod val="75000"/>
                  </a:schemeClr>
                </a:solidFill>
              </a:rPr>
              <a:t>განიხილა</a:t>
            </a:r>
            <a:r>
              <a:rPr lang="en-US" sz="1700" smtClean="0">
                <a:solidFill>
                  <a:schemeClr val="accent1">
                    <a:lumMod val="75000"/>
                  </a:schemeClr>
                </a:solidFill>
              </a:rPr>
              <a:t> </a:t>
            </a:r>
            <a:r>
              <a:rPr lang="en-US" sz="1700" err="1" smtClean="0">
                <a:solidFill>
                  <a:schemeClr val="accent1">
                    <a:lumMod val="75000"/>
                  </a:schemeClr>
                </a:solidFill>
              </a:rPr>
              <a:t>მონაცემთა</a:t>
            </a:r>
            <a:r>
              <a:rPr lang="en-US" sz="1700" smtClean="0">
                <a:solidFill>
                  <a:schemeClr val="accent1">
                    <a:lumMod val="75000"/>
                  </a:schemeClr>
                </a:solidFill>
              </a:rPr>
              <a:t> </a:t>
            </a:r>
            <a:r>
              <a:rPr lang="en-US" sz="1700" err="1" smtClean="0">
                <a:solidFill>
                  <a:schemeClr val="accent1">
                    <a:lumMod val="75000"/>
                  </a:schemeClr>
                </a:solidFill>
              </a:rPr>
              <a:t>ვიზუალიზაცია</a:t>
            </a:r>
            <a:r>
              <a:rPr lang="en-US" sz="1700" smtClean="0">
                <a:solidFill>
                  <a:schemeClr val="accent1">
                    <a:lumMod val="75000"/>
                  </a:schemeClr>
                </a:solidFill>
              </a:rPr>
              <a:t> და </a:t>
            </a:r>
            <a:r>
              <a:rPr lang="en-US" sz="1700" b="1" err="1" smtClean="0">
                <a:solidFill>
                  <a:schemeClr val="accent1">
                    <a:lumMod val="75000"/>
                  </a:schemeClr>
                </a:solidFill>
              </a:rPr>
              <a:t>შვიდი</a:t>
            </a:r>
            <a:r>
              <a:rPr lang="en-US" sz="1700" b="1" smtClean="0">
                <a:solidFill>
                  <a:schemeClr val="accent1">
                    <a:lumMod val="75000"/>
                  </a:schemeClr>
                </a:solidFill>
              </a:rPr>
              <a:t> </a:t>
            </a:r>
            <a:r>
              <a:rPr lang="en-US" sz="1700" b="1" err="1" smtClean="0">
                <a:solidFill>
                  <a:schemeClr val="accent1">
                    <a:lumMod val="75000"/>
                  </a:schemeClr>
                </a:solidFill>
              </a:rPr>
              <a:t>ტიპი</a:t>
            </a:r>
            <a:r>
              <a:rPr lang="en-US" sz="1700" b="1" smtClean="0">
                <a:solidFill>
                  <a:schemeClr val="accent1">
                    <a:lumMod val="75000"/>
                  </a:schemeClr>
                </a:solidFill>
              </a:rPr>
              <a:t> </a:t>
            </a:r>
            <a:r>
              <a:rPr lang="en-US" sz="1700" err="1" smtClean="0">
                <a:solidFill>
                  <a:schemeClr val="accent1">
                    <a:lumMod val="75000"/>
                  </a:schemeClr>
                </a:solidFill>
              </a:rPr>
              <a:t>გამოყო</a:t>
            </a:r>
            <a:r>
              <a:rPr lang="en-US" sz="1700" smtClean="0">
                <a:solidFill>
                  <a:schemeClr val="accent1">
                    <a:lumMod val="75000"/>
                  </a:schemeClr>
                </a:solidFill>
              </a:rPr>
              <a:t>:</a:t>
            </a:r>
            <a:endParaRPr lang="ka-GE" sz="1700" smtClean="0">
              <a:solidFill>
                <a:schemeClr val="accent1">
                  <a:lumMod val="75000"/>
                </a:schemeClr>
              </a:solidFill>
            </a:endParaRPr>
          </a:p>
          <a:p>
            <a:pPr>
              <a:buNone/>
            </a:pPr>
            <a:endParaRPr lang="ka-GE" sz="1700" smtClean="0">
              <a:solidFill>
                <a:schemeClr val="accent1">
                  <a:lumMod val="75000"/>
                </a:schemeClr>
              </a:solidFill>
            </a:endParaRPr>
          </a:p>
          <a:p>
            <a:pPr indent="346075"/>
            <a:r>
              <a:rPr lang="en-US" sz="1700" err="1" smtClean="0">
                <a:solidFill>
                  <a:schemeClr val="accent1">
                    <a:lumMod val="75000"/>
                  </a:schemeClr>
                </a:solidFill>
              </a:rPr>
              <a:t>აზრის</a:t>
            </a:r>
            <a:r>
              <a:rPr lang="en-US" sz="1700" smtClean="0">
                <a:solidFill>
                  <a:schemeClr val="accent1">
                    <a:lumMod val="75000"/>
                  </a:schemeClr>
                </a:solidFill>
              </a:rPr>
              <a:t> </a:t>
            </a:r>
            <a:r>
              <a:rPr lang="en-US" sz="1700" err="1" smtClean="0">
                <a:solidFill>
                  <a:schemeClr val="accent1">
                    <a:lumMod val="75000"/>
                  </a:schemeClr>
                </a:solidFill>
              </a:rPr>
              <a:t>რუქები</a:t>
            </a:r>
            <a:r>
              <a:rPr lang="en-US" sz="1700" smtClean="0">
                <a:solidFill>
                  <a:schemeClr val="accent1">
                    <a:lumMod val="75000"/>
                  </a:schemeClr>
                </a:solidFill>
              </a:rPr>
              <a:t> (Mind maps)</a:t>
            </a:r>
            <a:r>
              <a:rPr lang="ka-GE" sz="1700" smtClean="0">
                <a:solidFill>
                  <a:schemeClr val="accent1">
                    <a:lumMod val="75000"/>
                  </a:schemeClr>
                </a:solidFill>
              </a:rPr>
              <a:t>;</a:t>
            </a:r>
            <a:endParaRPr lang="en-US" sz="1700" smtClean="0">
              <a:solidFill>
                <a:schemeClr val="accent1">
                  <a:lumMod val="75000"/>
                </a:schemeClr>
              </a:solidFill>
            </a:endParaRPr>
          </a:p>
          <a:p>
            <a:pPr indent="346075"/>
            <a:r>
              <a:rPr lang="en-US" sz="1700" err="1" smtClean="0">
                <a:solidFill>
                  <a:schemeClr val="accent1">
                    <a:lumMod val="75000"/>
                  </a:schemeClr>
                </a:solidFill>
              </a:rPr>
              <a:t>სიახლე</a:t>
            </a:r>
            <a:r>
              <a:rPr lang="ka-GE" sz="1700" smtClean="0">
                <a:solidFill>
                  <a:schemeClr val="accent1">
                    <a:lumMod val="75000"/>
                  </a:schemeClr>
                </a:solidFill>
              </a:rPr>
              <a:t>ე</a:t>
            </a:r>
            <a:r>
              <a:rPr lang="en-US" sz="1700" err="1" smtClean="0">
                <a:solidFill>
                  <a:schemeClr val="accent1">
                    <a:lumMod val="75000"/>
                  </a:schemeClr>
                </a:solidFill>
              </a:rPr>
              <a:t>ბის</a:t>
            </a:r>
            <a:r>
              <a:rPr lang="en-US" sz="1700" smtClean="0">
                <a:solidFill>
                  <a:schemeClr val="accent1">
                    <a:lumMod val="75000"/>
                  </a:schemeClr>
                </a:solidFill>
              </a:rPr>
              <a:t> </a:t>
            </a:r>
            <a:r>
              <a:rPr lang="ka-GE" sz="1700" smtClean="0">
                <a:solidFill>
                  <a:schemeClr val="accent1">
                    <a:lumMod val="75000"/>
                  </a:schemeClr>
                </a:solidFill>
              </a:rPr>
              <a:t>ასახვა; </a:t>
            </a:r>
            <a:endParaRPr lang="en-US" sz="1700" smtClean="0">
              <a:solidFill>
                <a:schemeClr val="accent1">
                  <a:lumMod val="75000"/>
                </a:schemeClr>
              </a:solidFill>
            </a:endParaRPr>
          </a:p>
          <a:p>
            <a:pPr indent="346075"/>
            <a:r>
              <a:rPr lang="en-US" sz="1700" err="1" smtClean="0">
                <a:solidFill>
                  <a:schemeClr val="accent1">
                    <a:lumMod val="75000"/>
                  </a:schemeClr>
                </a:solidFill>
              </a:rPr>
              <a:t>მონაცმების</a:t>
            </a:r>
            <a:r>
              <a:rPr lang="en-US" sz="1700" smtClean="0">
                <a:solidFill>
                  <a:schemeClr val="accent1">
                    <a:lumMod val="75000"/>
                  </a:schemeClr>
                </a:solidFill>
              </a:rPr>
              <a:t> </a:t>
            </a:r>
            <a:r>
              <a:rPr lang="ka-GE" sz="1700" smtClean="0">
                <a:solidFill>
                  <a:schemeClr val="accent1">
                    <a:lumMod val="75000"/>
                  </a:schemeClr>
                </a:solidFill>
              </a:rPr>
              <a:t>ასახვა;</a:t>
            </a:r>
            <a:endParaRPr lang="en-US" sz="1700" smtClean="0">
              <a:solidFill>
                <a:schemeClr val="accent1">
                  <a:lumMod val="75000"/>
                </a:schemeClr>
              </a:solidFill>
            </a:endParaRPr>
          </a:p>
          <a:p>
            <a:pPr indent="346075"/>
            <a:r>
              <a:rPr lang="en-US" sz="1700" err="1" smtClean="0">
                <a:solidFill>
                  <a:schemeClr val="accent1">
                    <a:lumMod val="75000"/>
                  </a:schemeClr>
                </a:solidFill>
              </a:rPr>
              <a:t>მიმართებათა</a:t>
            </a:r>
            <a:r>
              <a:rPr lang="en-US" sz="1700" smtClean="0">
                <a:solidFill>
                  <a:schemeClr val="accent1">
                    <a:lumMod val="75000"/>
                  </a:schemeClr>
                </a:solidFill>
              </a:rPr>
              <a:t> </a:t>
            </a:r>
            <a:r>
              <a:rPr lang="ka-GE" sz="1700" smtClean="0">
                <a:solidFill>
                  <a:schemeClr val="accent1">
                    <a:lumMod val="75000"/>
                  </a:schemeClr>
                </a:solidFill>
              </a:rPr>
              <a:t>ასახვა;</a:t>
            </a:r>
            <a:endParaRPr lang="en-US" sz="1700" smtClean="0">
              <a:solidFill>
                <a:schemeClr val="accent1">
                  <a:lumMod val="75000"/>
                </a:schemeClr>
              </a:solidFill>
            </a:endParaRPr>
          </a:p>
          <a:p>
            <a:pPr indent="346075"/>
            <a:r>
              <a:rPr lang="en-US" sz="1700" err="1" smtClean="0">
                <a:solidFill>
                  <a:schemeClr val="accent1">
                    <a:lumMod val="75000"/>
                  </a:schemeClr>
                </a:solidFill>
              </a:rPr>
              <a:t>ვებ</a:t>
            </a:r>
            <a:r>
              <a:rPr lang="en-US" sz="1700" smtClean="0">
                <a:solidFill>
                  <a:schemeClr val="accent1">
                    <a:lumMod val="75000"/>
                  </a:schemeClr>
                </a:solidFill>
              </a:rPr>
              <a:t> </a:t>
            </a:r>
            <a:r>
              <a:rPr lang="en-US" sz="1700" err="1" smtClean="0">
                <a:solidFill>
                  <a:schemeClr val="accent1">
                    <a:lumMod val="75000"/>
                  </a:schemeClr>
                </a:solidFill>
              </a:rPr>
              <a:t>გვერდი</a:t>
            </a:r>
            <a:r>
              <a:rPr lang="ka-GE" sz="1700" smtClean="0">
                <a:solidFill>
                  <a:schemeClr val="accent1">
                    <a:lumMod val="75000"/>
                  </a:schemeClr>
                </a:solidFill>
              </a:rPr>
              <a:t>ს დიზაინი;</a:t>
            </a:r>
            <a:endParaRPr lang="en-US" sz="1700" smtClean="0">
              <a:solidFill>
                <a:schemeClr val="accent1">
                  <a:lumMod val="75000"/>
                </a:schemeClr>
              </a:solidFill>
            </a:endParaRPr>
          </a:p>
          <a:p>
            <a:pPr indent="346075"/>
            <a:r>
              <a:rPr lang="en-US" sz="1700" err="1" smtClean="0">
                <a:solidFill>
                  <a:schemeClr val="accent1">
                    <a:lumMod val="75000"/>
                  </a:schemeClr>
                </a:solidFill>
              </a:rPr>
              <a:t>სტატიები</a:t>
            </a:r>
            <a:r>
              <a:rPr lang="ka-GE" sz="1700" smtClean="0">
                <a:solidFill>
                  <a:schemeClr val="accent1">
                    <a:lumMod val="75000"/>
                  </a:schemeClr>
                </a:solidFill>
              </a:rPr>
              <a:t>ს</a:t>
            </a:r>
            <a:r>
              <a:rPr lang="en-US" sz="1700" smtClean="0">
                <a:solidFill>
                  <a:schemeClr val="accent1">
                    <a:lumMod val="75000"/>
                  </a:schemeClr>
                </a:solidFill>
              </a:rPr>
              <a:t> </a:t>
            </a:r>
            <a:r>
              <a:rPr lang="ka-GE" sz="1700" smtClean="0">
                <a:solidFill>
                  <a:schemeClr val="accent1">
                    <a:lumMod val="75000"/>
                  </a:schemeClr>
                </a:solidFill>
              </a:rPr>
              <a:t>ასახვა;</a:t>
            </a:r>
            <a:endParaRPr lang="en-US" sz="1700" smtClean="0">
              <a:solidFill>
                <a:schemeClr val="accent1">
                  <a:lumMod val="75000"/>
                </a:schemeClr>
              </a:solidFill>
            </a:endParaRPr>
          </a:p>
          <a:p>
            <a:pPr indent="346075"/>
            <a:r>
              <a:rPr lang="en-US" sz="1700" err="1" smtClean="0">
                <a:solidFill>
                  <a:schemeClr val="accent1">
                    <a:lumMod val="75000"/>
                  </a:schemeClr>
                </a:solidFill>
              </a:rPr>
              <a:t>ხელსაწყოებისა</a:t>
            </a:r>
            <a:r>
              <a:rPr lang="en-US" sz="1700" smtClean="0">
                <a:solidFill>
                  <a:schemeClr val="accent1">
                    <a:lumMod val="75000"/>
                  </a:schemeClr>
                </a:solidFill>
              </a:rPr>
              <a:t> და </a:t>
            </a:r>
            <a:r>
              <a:rPr lang="en-US" sz="1700" err="1" smtClean="0">
                <a:solidFill>
                  <a:schemeClr val="accent1">
                    <a:lumMod val="75000"/>
                  </a:schemeClr>
                </a:solidFill>
              </a:rPr>
              <a:t>მომსახურებების</a:t>
            </a:r>
            <a:r>
              <a:rPr lang="en-US" sz="1700" smtClean="0">
                <a:solidFill>
                  <a:schemeClr val="accent1">
                    <a:lumMod val="75000"/>
                  </a:schemeClr>
                </a:solidFill>
              </a:rPr>
              <a:t> </a:t>
            </a:r>
            <a:r>
              <a:rPr lang="ka-GE" sz="1700" smtClean="0">
                <a:solidFill>
                  <a:schemeClr val="accent1">
                    <a:lumMod val="75000"/>
                  </a:schemeClr>
                </a:solidFill>
              </a:rPr>
              <a:t>ასახვა</a:t>
            </a:r>
            <a:endParaRPr lang="en-US" sz="1700" smtClean="0">
              <a:solidFill>
                <a:schemeClr val="accent1">
                  <a:lumMod val="75000"/>
                </a:schemeClr>
              </a:solidFill>
            </a:endParaRPr>
          </a:p>
          <a:p>
            <a:pPr>
              <a:lnSpc>
                <a:spcPct val="170000"/>
              </a:lnSpc>
              <a:buNone/>
            </a:pPr>
            <a:endParaRPr lang="en-US" sz="170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362075"/>
          </a:xfrm>
        </p:spPr>
        <p:txBody>
          <a:bodyPr>
            <a:normAutofit/>
          </a:bodyPr>
          <a:lstStyle/>
          <a:p>
            <a:r>
              <a:rPr lang="en-US" sz="1700" b="0" err="1" smtClean="0">
                <a:solidFill>
                  <a:schemeClr val="accent1">
                    <a:lumMod val="75000"/>
                  </a:schemeClr>
                </a:solidFill>
              </a:rPr>
              <a:t>ყველა</a:t>
            </a:r>
            <a:r>
              <a:rPr lang="en-US" sz="1700" b="0" smtClean="0">
                <a:solidFill>
                  <a:schemeClr val="accent1">
                    <a:lumMod val="75000"/>
                  </a:schemeClr>
                </a:solidFill>
              </a:rPr>
              <a:t> </a:t>
            </a:r>
            <a:r>
              <a:rPr lang="en-US" sz="1700" b="0" err="1" smtClean="0">
                <a:solidFill>
                  <a:schemeClr val="accent1">
                    <a:lumMod val="75000"/>
                  </a:schemeClr>
                </a:solidFill>
              </a:rPr>
              <a:t>ზემოთ</a:t>
            </a:r>
            <a:r>
              <a:rPr lang="en-US" sz="1700" b="0" smtClean="0">
                <a:solidFill>
                  <a:schemeClr val="accent1">
                    <a:lumMod val="75000"/>
                  </a:schemeClr>
                </a:solidFill>
              </a:rPr>
              <a:t> </a:t>
            </a:r>
            <a:r>
              <a:rPr lang="en-US" sz="1700" b="0" err="1" smtClean="0">
                <a:solidFill>
                  <a:schemeClr val="accent1">
                    <a:lumMod val="75000"/>
                  </a:schemeClr>
                </a:solidFill>
              </a:rPr>
              <a:t>ჩამოთვლილი</a:t>
            </a:r>
            <a:r>
              <a:rPr lang="en-US" sz="1700" b="0" smtClean="0">
                <a:solidFill>
                  <a:schemeClr val="accent1">
                    <a:lumMod val="75000"/>
                  </a:schemeClr>
                </a:solidFill>
              </a:rPr>
              <a:t> </a:t>
            </a:r>
            <a:r>
              <a:rPr lang="ka-GE" sz="1700" b="0" smtClean="0">
                <a:solidFill>
                  <a:schemeClr val="accent1">
                    <a:lumMod val="75000"/>
                  </a:schemeClr>
                </a:solidFill>
              </a:rPr>
              <a:t>ტიპი </a:t>
            </a:r>
            <a:r>
              <a:rPr lang="en-US" sz="1700" b="0" err="1" smtClean="0">
                <a:solidFill>
                  <a:schemeClr val="accent1">
                    <a:lumMod val="75000"/>
                  </a:schemeClr>
                </a:solidFill>
              </a:rPr>
              <a:t>მჭიდრო</a:t>
            </a:r>
            <a:r>
              <a:rPr lang="en-US" sz="1700" b="0" smtClean="0">
                <a:solidFill>
                  <a:schemeClr val="accent1">
                    <a:lumMod val="75000"/>
                  </a:schemeClr>
                </a:solidFill>
              </a:rPr>
              <a:t> </a:t>
            </a:r>
            <a:r>
              <a:rPr lang="en-US" sz="1700" b="0" err="1" smtClean="0">
                <a:solidFill>
                  <a:schemeClr val="accent1">
                    <a:lumMod val="75000"/>
                  </a:schemeClr>
                </a:solidFill>
              </a:rPr>
              <a:t>კავშირშია</a:t>
            </a:r>
            <a:r>
              <a:rPr lang="en-US" sz="1700" b="0" smtClean="0">
                <a:solidFill>
                  <a:schemeClr val="accent1">
                    <a:lumMod val="75000"/>
                  </a:schemeClr>
                </a:solidFill>
              </a:rPr>
              <a:t> </a:t>
            </a:r>
            <a:r>
              <a:rPr lang="en-US" sz="1700" b="0" err="1" smtClean="0">
                <a:solidFill>
                  <a:schemeClr val="accent1">
                    <a:lumMod val="75000"/>
                  </a:schemeClr>
                </a:solidFill>
              </a:rPr>
              <a:t>ერთი</a:t>
            </a:r>
            <a:r>
              <a:rPr lang="ka-GE" sz="1700" b="0" smtClean="0">
                <a:solidFill>
                  <a:schemeClr val="accent1">
                    <a:lumMod val="75000"/>
                  </a:schemeClr>
                </a:solidFill>
              </a:rPr>
              <a:t>ს </a:t>
            </a:r>
            <a:r>
              <a:rPr lang="en-US" sz="1700" b="0" err="1" smtClean="0">
                <a:solidFill>
                  <a:schemeClr val="accent1">
                    <a:lumMod val="75000"/>
                  </a:schemeClr>
                </a:solidFill>
              </a:rPr>
              <a:t>მხრივ</a:t>
            </a:r>
            <a:r>
              <a:rPr lang="en-US" sz="1700" b="0" smtClean="0">
                <a:solidFill>
                  <a:schemeClr val="accent1">
                    <a:lumMod val="75000"/>
                  </a:schemeClr>
                </a:solidFill>
              </a:rPr>
              <a:t>, </a:t>
            </a:r>
            <a:r>
              <a:rPr lang="en-US" sz="1700" err="1" smtClean="0">
                <a:solidFill>
                  <a:schemeClr val="accent1">
                    <a:lumMod val="75000"/>
                  </a:schemeClr>
                </a:solidFill>
              </a:rPr>
              <a:t>გრაფიკულ</a:t>
            </a:r>
            <a:r>
              <a:rPr lang="en-US" sz="1700" smtClean="0">
                <a:solidFill>
                  <a:schemeClr val="accent1">
                    <a:lumMod val="75000"/>
                  </a:schemeClr>
                </a:solidFill>
              </a:rPr>
              <a:t> </a:t>
            </a:r>
            <a:r>
              <a:rPr lang="en-US" sz="1700" err="1" smtClean="0">
                <a:solidFill>
                  <a:schemeClr val="accent1">
                    <a:lumMod val="75000"/>
                  </a:schemeClr>
                </a:solidFill>
              </a:rPr>
              <a:t>დიზაინთან</a:t>
            </a:r>
            <a:r>
              <a:rPr lang="en-US" sz="1700" b="0" smtClean="0">
                <a:solidFill>
                  <a:schemeClr val="accent1">
                    <a:lumMod val="75000"/>
                  </a:schemeClr>
                </a:solidFill>
              </a:rPr>
              <a:t>, </a:t>
            </a:r>
            <a:r>
              <a:rPr lang="en-US" sz="1700" b="0" err="1" smtClean="0">
                <a:solidFill>
                  <a:schemeClr val="accent1">
                    <a:lumMod val="75000"/>
                  </a:schemeClr>
                </a:solidFill>
              </a:rPr>
              <a:t>მეორე</a:t>
            </a:r>
            <a:r>
              <a:rPr lang="ka-GE" sz="1700" b="0" smtClean="0">
                <a:solidFill>
                  <a:schemeClr val="accent1">
                    <a:lumMod val="75000"/>
                  </a:schemeClr>
                </a:solidFill>
              </a:rPr>
              <a:t>ს </a:t>
            </a:r>
            <a:r>
              <a:rPr lang="en-US" sz="1700" b="0" err="1" smtClean="0">
                <a:solidFill>
                  <a:schemeClr val="accent1">
                    <a:lumMod val="75000"/>
                  </a:schemeClr>
                </a:solidFill>
              </a:rPr>
              <a:t>მხრივ</a:t>
            </a:r>
            <a:r>
              <a:rPr lang="en-US" sz="1700" b="0" smtClean="0">
                <a:solidFill>
                  <a:schemeClr val="accent1">
                    <a:lumMod val="75000"/>
                  </a:schemeClr>
                </a:solidFill>
              </a:rPr>
              <a:t> </a:t>
            </a:r>
            <a:r>
              <a:rPr lang="en-US" sz="1700" b="0" err="1" smtClean="0">
                <a:solidFill>
                  <a:schemeClr val="accent1">
                    <a:lumMod val="75000"/>
                  </a:schemeClr>
                </a:solidFill>
              </a:rPr>
              <a:t>კი</a:t>
            </a:r>
            <a:r>
              <a:rPr lang="en-US" sz="1700" b="0" smtClean="0">
                <a:solidFill>
                  <a:schemeClr val="accent1">
                    <a:lumMod val="75000"/>
                  </a:schemeClr>
                </a:solidFill>
              </a:rPr>
              <a:t> </a:t>
            </a:r>
            <a:r>
              <a:rPr lang="en-US" sz="1700" err="1" smtClean="0">
                <a:solidFill>
                  <a:schemeClr val="accent1">
                    <a:lumMod val="75000"/>
                  </a:schemeClr>
                </a:solidFill>
              </a:rPr>
              <a:t>კომპიუტერულ</a:t>
            </a:r>
            <a:r>
              <a:rPr lang="en-US" sz="1700" smtClean="0">
                <a:solidFill>
                  <a:schemeClr val="accent1">
                    <a:lumMod val="75000"/>
                  </a:schemeClr>
                </a:solidFill>
              </a:rPr>
              <a:t> </a:t>
            </a:r>
            <a:r>
              <a:rPr lang="en-US" sz="1700" err="1" smtClean="0">
                <a:solidFill>
                  <a:schemeClr val="accent1">
                    <a:lumMod val="75000"/>
                  </a:schemeClr>
                </a:solidFill>
              </a:rPr>
              <a:t>მეცნიერებასთან</a:t>
            </a:r>
            <a:r>
              <a:rPr lang="en-US" sz="1700" b="0" smtClean="0">
                <a:solidFill>
                  <a:schemeClr val="accent1">
                    <a:lumMod val="75000"/>
                  </a:schemeClr>
                </a:solidFill>
              </a:rPr>
              <a:t>, (computer science). </a:t>
            </a:r>
            <a:r>
              <a:rPr lang="en-US" sz="1700" b="0" err="1" smtClean="0">
                <a:solidFill>
                  <a:schemeClr val="accent1">
                    <a:lumMod val="75000"/>
                  </a:schemeClr>
                </a:solidFill>
              </a:rPr>
              <a:t>სწორედ</a:t>
            </a:r>
            <a:r>
              <a:rPr lang="en-US" sz="1700" b="0" smtClean="0">
                <a:solidFill>
                  <a:schemeClr val="accent1">
                    <a:lumMod val="75000"/>
                  </a:schemeClr>
                </a:solidFill>
              </a:rPr>
              <a:t> </a:t>
            </a:r>
            <a:r>
              <a:rPr lang="ka-GE" sz="1700" b="0" smtClean="0">
                <a:solidFill>
                  <a:schemeClr val="accent1">
                    <a:lumMod val="75000"/>
                  </a:schemeClr>
                </a:solidFill>
              </a:rPr>
              <a:t>კომპიუტერული მეცნიერების თვალთახედვიდან წარმოადგინა ფრისტ პოსტმა</a:t>
            </a:r>
            <a:r>
              <a:rPr lang="en-US" sz="1700" b="0" smtClean="0">
                <a:solidFill>
                  <a:schemeClr val="accent1">
                    <a:lumMod val="75000"/>
                  </a:schemeClr>
                </a:solidFill>
              </a:rPr>
              <a:t> </a:t>
            </a:r>
            <a:r>
              <a:rPr lang="en-US" sz="1700" b="0" err="1" smtClean="0">
                <a:solidFill>
                  <a:schemeClr val="accent1">
                    <a:lumMod val="75000"/>
                  </a:schemeClr>
                </a:solidFill>
              </a:rPr>
              <a:t>შემდეგი</a:t>
            </a:r>
            <a:r>
              <a:rPr lang="en-US" sz="1700" b="0" smtClean="0">
                <a:solidFill>
                  <a:schemeClr val="accent1">
                    <a:lumMod val="75000"/>
                  </a:schemeClr>
                </a:solidFill>
              </a:rPr>
              <a:t> </a:t>
            </a:r>
            <a:r>
              <a:rPr lang="en-US" sz="1700" b="0" err="1" smtClean="0">
                <a:solidFill>
                  <a:schemeClr val="accent1">
                    <a:lumMod val="75000"/>
                  </a:schemeClr>
                </a:solidFill>
              </a:rPr>
              <a:t>კლასიფიკაცია</a:t>
            </a:r>
            <a:r>
              <a:rPr lang="en-US" sz="1700" b="0" smtClean="0">
                <a:solidFill>
                  <a:schemeClr val="accent1">
                    <a:lumMod val="75000"/>
                  </a:schemeClr>
                </a:solidFill>
              </a:rPr>
              <a:t>:</a:t>
            </a:r>
            <a:endParaRPr lang="en-US" sz="1700" b="0">
              <a:latin typeface="+mn-lt"/>
            </a:endParaRPr>
          </a:p>
        </p:txBody>
      </p:sp>
      <p:sp>
        <p:nvSpPr>
          <p:cNvPr id="3" name="Text Placeholder 2"/>
          <p:cNvSpPr>
            <a:spLocks noGrp="1"/>
          </p:cNvSpPr>
          <p:nvPr>
            <p:ph type="body" idx="1"/>
          </p:nvPr>
        </p:nvSpPr>
        <p:spPr>
          <a:xfrm>
            <a:off x="762000" y="2209800"/>
            <a:ext cx="7772400" cy="1816100"/>
          </a:xfrm>
        </p:spPr>
        <p:txBody>
          <a:bodyPr>
            <a:normAutofit/>
          </a:bodyPr>
          <a:lstStyle/>
          <a:p>
            <a:pPr marL="344488" indent="-344488">
              <a:buFont typeface="Arial" pitchFamily="34" charset="0"/>
              <a:buChar char="•"/>
            </a:pPr>
            <a:r>
              <a:rPr lang="en-US" sz="1700" err="1" smtClean="0">
                <a:solidFill>
                  <a:schemeClr val="accent1">
                    <a:lumMod val="75000"/>
                  </a:schemeClr>
                </a:solidFill>
              </a:rPr>
              <a:t>ვიზუალიზაციის</a:t>
            </a:r>
            <a:r>
              <a:rPr lang="en-US" sz="1700" smtClean="0">
                <a:solidFill>
                  <a:schemeClr val="accent1">
                    <a:lumMod val="75000"/>
                  </a:schemeClr>
                </a:solidFill>
              </a:rPr>
              <a:t> </a:t>
            </a:r>
            <a:r>
              <a:rPr lang="en-US" sz="1700" err="1" smtClean="0">
                <a:solidFill>
                  <a:schemeClr val="accent1">
                    <a:lumMod val="75000"/>
                  </a:schemeClr>
                </a:solidFill>
              </a:rPr>
              <a:t>ალგორითმები</a:t>
            </a:r>
            <a:r>
              <a:rPr lang="en-US" sz="1700" smtClean="0">
                <a:solidFill>
                  <a:schemeClr val="accent1">
                    <a:lumMod val="75000"/>
                  </a:schemeClr>
                </a:solidFill>
              </a:rPr>
              <a:t> და </a:t>
            </a:r>
            <a:r>
              <a:rPr lang="en-US" sz="1700" err="1" smtClean="0">
                <a:solidFill>
                  <a:schemeClr val="accent1">
                    <a:lumMod val="75000"/>
                  </a:schemeClr>
                </a:solidFill>
              </a:rPr>
              <a:t>ხერხები</a:t>
            </a:r>
            <a:r>
              <a:rPr lang="ka-GE" sz="1700" smtClean="0">
                <a:solidFill>
                  <a:schemeClr val="accent1">
                    <a:lumMod val="75000"/>
                  </a:schemeClr>
                </a:solidFill>
              </a:rPr>
              <a:t>;</a:t>
            </a:r>
            <a:r>
              <a:rPr lang="en-US" sz="1700" smtClean="0">
                <a:solidFill>
                  <a:schemeClr val="accent1">
                    <a:lumMod val="75000"/>
                  </a:schemeClr>
                </a:solidFill>
              </a:rPr>
              <a:t> </a:t>
            </a:r>
            <a:endParaRPr lang="ka-GE" sz="1700" smtClean="0">
              <a:solidFill>
                <a:schemeClr val="accent1">
                  <a:lumMod val="75000"/>
                </a:schemeClr>
              </a:solidFill>
            </a:endParaRPr>
          </a:p>
          <a:p>
            <a:pPr marL="344488" indent="-344488">
              <a:buFont typeface="Arial" pitchFamily="34" charset="0"/>
              <a:buChar char="•"/>
            </a:pPr>
            <a:r>
              <a:rPr lang="en-US" sz="1700" err="1" smtClean="0">
                <a:solidFill>
                  <a:schemeClr val="accent1">
                    <a:lumMod val="75000"/>
                  </a:schemeClr>
                </a:solidFill>
              </a:rPr>
              <a:t>მოცულობითი</a:t>
            </a:r>
            <a:r>
              <a:rPr lang="en-US" sz="1700" smtClean="0">
                <a:solidFill>
                  <a:schemeClr val="accent1">
                    <a:lumMod val="75000"/>
                  </a:schemeClr>
                </a:solidFill>
              </a:rPr>
              <a:t> </a:t>
            </a:r>
            <a:r>
              <a:rPr lang="en-US" sz="1700" err="1" smtClean="0">
                <a:solidFill>
                  <a:schemeClr val="accent1">
                    <a:lumMod val="75000"/>
                  </a:schemeClr>
                </a:solidFill>
              </a:rPr>
              <a:t>ვიზუალიზაცია</a:t>
            </a:r>
            <a:r>
              <a:rPr lang="en-US" sz="1700" smtClean="0">
                <a:solidFill>
                  <a:schemeClr val="accent1">
                    <a:lumMod val="75000"/>
                  </a:schemeClr>
                </a:solidFill>
              </a:rPr>
              <a:t> </a:t>
            </a:r>
            <a:r>
              <a:rPr lang="ka-GE" sz="1700" smtClean="0">
                <a:solidFill>
                  <a:schemeClr val="accent1">
                    <a:lumMod val="75000"/>
                  </a:schemeClr>
                </a:solidFill>
              </a:rPr>
              <a:t>;</a:t>
            </a:r>
          </a:p>
          <a:p>
            <a:pPr marL="344488" indent="-344488">
              <a:buFont typeface="Arial" pitchFamily="34" charset="0"/>
              <a:buChar char="•"/>
            </a:pPr>
            <a:r>
              <a:rPr lang="en-US" sz="1700" err="1" smtClean="0">
                <a:solidFill>
                  <a:schemeClr val="accent1">
                    <a:lumMod val="75000"/>
                  </a:schemeClr>
                </a:solidFill>
              </a:rPr>
              <a:t>ინფორმაციის</a:t>
            </a:r>
            <a:r>
              <a:rPr lang="en-US" sz="1700" smtClean="0">
                <a:solidFill>
                  <a:schemeClr val="accent1">
                    <a:lumMod val="75000"/>
                  </a:schemeClr>
                </a:solidFill>
              </a:rPr>
              <a:t> </a:t>
            </a:r>
            <a:r>
              <a:rPr lang="en-US" sz="1700" err="1" smtClean="0">
                <a:solidFill>
                  <a:schemeClr val="accent1">
                    <a:lumMod val="75000"/>
                  </a:schemeClr>
                </a:solidFill>
              </a:rPr>
              <a:t>ვიზუალიზაცია</a:t>
            </a:r>
            <a:r>
              <a:rPr lang="ka-GE" sz="1700" smtClean="0">
                <a:solidFill>
                  <a:schemeClr val="accent1">
                    <a:lumMod val="75000"/>
                  </a:schemeClr>
                </a:solidFill>
              </a:rPr>
              <a:t>;</a:t>
            </a:r>
            <a:r>
              <a:rPr lang="en-US" sz="1700" smtClean="0">
                <a:solidFill>
                  <a:schemeClr val="accent1">
                    <a:lumMod val="75000"/>
                  </a:schemeClr>
                </a:solidFill>
              </a:rPr>
              <a:t> </a:t>
            </a:r>
            <a:endParaRPr lang="ka-GE" sz="1700" smtClean="0">
              <a:solidFill>
                <a:schemeClr val="accent1">
                  <a:lumMod val="75000"/>
                </a:schemeClr>
              </a:solidFill>
            </a:endParaRPr>
          </a:p>
          <a:p>
            <a:pPr marL="344488" indent="-344488">
              <a:buFont typeface="Arial" pitchFamily="34" charset="0"/>
              <a:buChar char="•"/>
            </a:pPr>
            <a:r>
              <a:rPr lang="en-US" sz="1700" err="1" smtClean="0">
                <a:solidFill>
                  <a:schemeClr val="accent1">
                    <a:lumMod val="75000"/>
                  </a:schemeClr>
                </a:solidFill>
              </a:rPr>
              <a:t>მოდელირების</a:t>
            </a:r>
            <a:r>
              <a:rPr lang="en-US" sz="1700" smtClean="0">
                <a:solidFill>
                  <a:schemeClr val="accent1">
                    <a:lumMod val="75000"/>
                  </a:schemeClr>
                </a:solidFill>
              </a:rPr>
              <a:t> </a:t>
            </a:r>
            <a:r>
              <a:rPr lang="en-US" sz="1700" err="1" smtClean="0">
                <a:solidFill>
                  <a:schemeClr val="accent1">
                    <a:lumMod val="75000"/>
                  </a:schemeClr>
                </a:solidFill>
              </a:rPr>
              <a:t>ხერხები</a:t>
            </a:r>
            <a:r>
              <a:rPr lang="en-US" sz="1700" smtClean="0">
                <a:solidFill>
                  <a:schemeClr val="accent1">
                    <a:lumMod val="75000"/>
                  </a:schemeClr>
                </a:solidFill>
              </a:rPr>
              <a:t> </a:t>
            </a:r>
            <a:r>
              <a:rPr lang="ka-GE" sz="1700" smtClean="0">
                <a:solidFill>
                  <a:schemeClr val="accent1">
                    <a:lumMod val="75000"/>
                  </a:schemeClr>
                </a:solidFill>
              </a:rPr>
              <a:t>;</a:t>
            </a:r>
          </a:p>
          <a:p>
            <a:pPr marL="344488" indent="-344488">
              <a:buFont typeface="Arial" pitchFamily="34" charset="0"/>
              <a:buChar char="•"/>
            </a:pPr>
            <a:r>
              <a:rPr lang="ka-GE" sz="1700" smtClean="0">
                <a:solidFill>
                  <a:schemeClr val="accent1">
                    <a:lumMod val="75000"/>
                  </a:schemeClr>
                </a:solidFill>
              </a:rPr>
              <a:t>ინტერაქტიული ხერხები</a:t>
            </a:r>
            <a:endParaRPr lang="en-US" sz="17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b="1" err="1" smtClean="0">
                <a:solidFill>
                  <a:schemeClr val="accent1">
                    <a:lumMod val="75000"/>
                  </a:schemeClr>
                </a:solidFill>
              </a:rPr>
              <a:t>მონაცემთა</a:t>
            </a:r>
            <a:r>
              <a:rPr lang="ka-GE" sz="2400" b="1" smtClean="0">
                <a:solidFill>
                  <a:schemeClr val="accent1">
                    <a:lumMod val="75000"/>
                  </a:schemeClr>
                </a:solidFill>
              </a:rPr>
              <a:t> </a:t>
            </a:r>
            <a:r>
              <a:rPr lang="en-US" sz="2400" b="1" smtClean="0">
                <a:solidFill>
                  <a:schemeClr val="accent1">
                    <a:lumMod val="75000"/>
                  </a:schemeClr>
                </a:solidFill>
              </a:rPr>
              <a:t> </a:t>
            </a:r>
            <a:r>
              <a:rPr lang="en-US" sz="2400" b="1" err="1" smtClean="0">
                <a:solidFill>
                  <a:schemeClr val="accent1">
                    <a:lumMod val="75000"/>
                  </a:schemeClr>
                </a:solidFill>
              </a:rPr>
              <a:t>ვიზუალიზაციის</a:t>
            </a:r>
            <a:r>
              <a:rPr lang="en-US" sz="2400" b="1" smtClean="0">
                <a:solidFill>
                  <a:schemeClr val="accent1">
                    <a:lumMod val="75000"/>
                  </a:schemeClr>
                </a:solidFill>
              </a:rPr>
              <a:t> </a:t>
            </a:r>
            <a:r>
              <a:rPr lang="en-US" sz="2400" b="1" err="1" smtClean="0">
                <a:solidFill>
                  <a:schemeClr val="accent1">
                    <a:lumMod val="75000"/>
                  </a:schemeClr>
                </a:solidFill>
              </a:rPr>
              <a:t>რამოდენიმე</a:t>
            </a:r>
            <a:r>
              <a:rPr lang="en-US" sz="2400" b="1" smtClean="0">
                <a:solidFill>
                  <a:schemeClr val="accent1">
                    <a:lumMod val="75000"/>
                  </a:schemeClr>
                </a:solidFill>
              </a:rPr>
              <a:t> </a:t>
            </a:r>
            <a:r>
              <a:rPr lang="en-US" sz="2400" b="1" err="1" smtClean="0">
                <a:solidFill>
                  <a:schemeClr val="accent1">
                    <a:lumMod val="75000"/>
                  </a:schemeClr>
                </a:solidFill>
              </a:rPr>
              <a:t>საუკეთესო</a:t>
            </a:r>
            <a:r>
              <a:rPr lang="en-US" sz="2400" b="1" smtClean="0">
                <a:solidFill>
                  <a:schemeClr val="accent1">
                    <a:lumMod val="75000"/>
                  </a:schemeClr>
                </a:solidFill>
              </a:rPr>
              <a:t> </a:t>
            </a:r>
            <a:r>
              <a:rPr lang="en-US" sz="2400" b="1" err="1" smtClean="0">
                <a:solidFill>
                  <a:schemeClr val="accent1">
                    <a:lumMod val="75000"/>
                  </a:schemeClr>
                </a:solidFill>
              </a:rPr>
              <a:t>საშუალება</a:t>
            </a:r>
            <a:endParaRPr lang="en-US" b="1">
              <a:solidFill>
                <a:schemeClr val="accent1">
                  <a:lumMod val="75000"/>
                </a:schemeClr>
              </a:solidFill>
            </a:endParaRPr>
          </a:p>
        </p:txBody>
      </p:sp>
      <p:sp>
        <p:nvSpPr>
          <p:cNvPr id="3" name="Content Placeholder 2"/>
          <p:cNvSpPr>
            <a:spLocks noGrp="1"/>
          </p:cNvSpPr>
          <p:nvPr>
            <p:ph idx="1"/>
          </p:nvPr>
        </p:nvSpPr>
        <p:spPr>
          <a:xfrm>
            <a:off x="457200" y="1600200"/>
            <a:ext cx="8229600" cy="4800600"/>
          </a:xfrm>
        </p:spPr>
        <p:txBody>
          <a:bodyPr>
            <a:normAutofit/>
          </a:bodyPr>
          <a:lstStyle/>
          <a:p>
            <a:pPr indent="1588">
              <a:buNone/>
            </a:pPr>
            <a:endParaRPr lang="en-US" sz="1700" smtClean="0">
              <a:solidFill>
                <a:schemeClr val="accent1">
                  <a:lumMod val="75000"/>
                </a:schemeClr>
              </a:solidFill>
            </a:endParaRPr>
          </a:p>
          <a:p>
            <a:pPr indent="1588">
              <a:buNone/>
            </a:pPr>
            <a:r>
              <a:rPr lang="ka-GE" sz="1700" smtClean="0">
                <a:solidFill>
                  <a:schemeClr val="accent1">
                    <a:lumMod val="75000"/>
                  </a:schemeClr>
                </a:solidFill>
              </a:rPr>
              <a:t>მონაცემთა ვიზუალურად წარმოდგენისას, ვცდილობთ შევქმნათ რაც შეიძლება </a:t>
            </a:r>
            <a:r>
              <a:rPr lang="ka-GE" sz="1700" b="1" smtClean="0">
                <a:solidFill>
                  <a:schemeClr val="accent1">
                    <a:lumMod val="75000"/>
                  </a:schemeClr>
                </a:solidFill>
              </a:rPr>
              <a:t>კრეატიული</a:t>
            </a:r>
            <a:r>
              <a:rPr lang="ka-GE" sz="1700" smtClean="0">
                <a:solidFill>
                  <a:schemeClr val="accent1">
                    <a:lumMod val="75000"/>
                  </a:schemeClr>
                </a:solidFill>
              </a:rPr>
              <a:t> და </a:t>
            </a:r>
            <a:r>
              <a:rPr lang="ka-GE" sz="1700" b="1" smtClean="0">
                <a:solidFill>
                  <a:schemeClr val="accent1">
                    <a:lumMod val="75000"/>
                  </a:schemeClr>
                </a:solidFill>
              </a:rPr>
              <a:t>ეფექტური დიზაინი</a:t>
            </a:r>
            <a:r>
              <a:rPr lang="ka-GE" sz="1700" smtClean="0">
                <a:solidFill>
                  <a:schemeClr val="accent1">
                    <a:lumMod val="75000"/>
                  </a:schemeClr>
                </a:solidFill>
              </a:rPr>
              <a:t>. ამით გათვლა კეთდება </a:t>
            </a:r>
            <a:r>
              <a:rPr lang="ka-GE" sz="1700" b="1" smtClean="0">
                <a:solidFill>
                  <a:schemeClr val="accent1">
                    <a:lumMod val="75000"/>
                  </a:schemeClr>
                </a:solidFill>
              </a:rPr>
              <a:t>მომხამრებლის ყურადღების მიქცევაზე, მხეხველობის საშუალებით</a:t>
            </a:r>
            <a:r>
              <a:rPr lang="ka-GE" sz="1700" smtClean="0">
                <a:solidFill>
                  <a:schemeClr val="accent1">
                    <a:lumMod val="75000"/>
                  </a:schemeClr>
                </a:solidFill>
              </a:rPr>
              <a:t>. ამისათვის არსებობს რამდენიმე ხერხი.</a:t>
            </a:r>
          </a:p>
          <a:p>
            <a:pPr marL="400050" lvl="1" indent="0">
              <a:buNone/>
            </a:pPr>
            <a:endParaRPr lang="en-US" sz="1700" b="1" smtClean="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ool11.jpg"/>
          <p:cNvPicPr/>
          <p:nvPr/>
        </p:nvPicPr>
        <p:blipFill>
          <a:blip r:embed="rId2" cstate="print"/>
          <a:stretch>
            <a:fillRect/>
          </a:stretch>
        </p:blipFill>
        <p:spPr>
          <a:xfrm>
            <a:off x="3200400" y="4343400"/>
            <a:ext cx="4762500" cy="2148205"/>
          </a:xfrm>
          <a:prstGeom prst="rect">
            <a:avLst/>
          </a:prstGeom>
        </p:spPr>
      </p:pic>
      <p:sp>
        <p:nvSpPr>
          <p:cNvPr id="2" name="Title 1"/>
          <p:cNvSpPr>
            <a:spLocks noGrp="1"/>
          </p:cNvSpPr>
          <p:nvPr>
            <p:ph type="title"/>
          </p:nvPr>
        </p:nvSpPr>
        <p:spPr>
          <a:xfrm>
            <a:off x="457200" y="609600"/>
            <a:ext cx="8229600" cy="2133600"/>
          </a:xfrm>
        </p:spPr>
        <p:txBody>
          <a:bodyPr>
            <a:noAutofit/>
          </a:bodyPr>
          <a:lstStyle/>
          <a:p>
            <a:pPr marL="400050" lvl="1" indent="0"/>
            <a:r>
              <a:rPr lang="ka-GE" sz="1700" b="1" smtClean="0">
                <a:solidFill>
                  <a:schemeClr val="accent1">
                    <a:lumMod val="75000"/>
                  </a:schemeClr>
                </a:solidFill>
              </a:rPr>
              <a:t>ჩარტები, გრაფები, დიაგრამები და სხვა ინფოგრაფული საშუალებები</a:t>
            </a:r>
            <a:r>
              <a:rPr lang="en-US" sz="1700" b="1" smtClean="0">
                <a:solidFill>
                  <a:schemeClr val="accent1">
                    <a:lumMod val="75000"/>
                  </a:schemeClr>
                </a:solidFill>
              </a:rPr>
              <a:t/>
            </a:r>
            <a:br>
              <a:rPr lang="en-US" sz="1700" b="1" smtClean="0">
                <a:solidFill>
                  <a:schemeClr val="accent1">
                    <a:lumMod val="75000"/>
                  </a:schemeClr>
                </a:solidFill>
              </a:rPr>
            </a:br>
            <a:r>
              <a:rPr lang="en-US" sz="1700" smtClean="0">
                <a:solidFill>
                  <a:schemeClr val="accent1">
                    <a:lumMod val="75000"/>
                  </a:schemeClr>
                </a:solidFill>
              </a:rPr>
              <a:t/>
            </a:r>
            <a:br>
              <a:rPr lang="en-US" sz="1700" smtClean="0">
                <a:solidFill>
                  <a:schemeClr val="accent1">
                    <a:lumMod val="75000"/>
                  </a:schemeClr>
                </a:solidFill>
              </a:rPr>
            </a:br>
            <a:r>
              <a:rPr lang="ka-GE" sz="1700" smtClean="0">
                <a:solidFill>
                  <a:schemeClr val="accent1">
                    <a:lumMod val="75000"/>
                  </a:schemeClr>
                </a:solidFill>
              </a:rPr>
              <a:t>ჩარტები, გრაფები და დიაგრამები გვეხმარება მონაცმების უფრო მეტად მნიშვნელოვანი და საინტერესო ფორმით წარმოსახვაში. მათი მეშვეობით დიდი მოცულობის ინფორმაცია მარტივად გასაგები ხდება.</a:t>
            </a:r>
            <a:r>
              <a:rPr lang="en-US" sz="1700" smtClean="0">
                <a:solidFill>
                  <a:schemeClr val="accent1">
                    <a:lumMod val="75000"/>
                  </a:schemeClr>
                </a:solidFill>
              </a:rPr>
              <a:t/>
            </a:r>
            <a:br>
              <a:rPr lang="en-US" sz="1700" smtClean="0">
                <a:solidFill>
                  <a:schemeClr val="accent1">
                    <a:lumMod val="75000"/>
                  </a:schemeClr>
                </a:solidFill>
              </a:rPr>
            </a:br>
            <a:r>
              <a:rPr lang="ka-GE" sz="1700" smtClean="0">
                <a:solidFill>
                  <a:schemeClr val="accent1">
                    <a:lumMod val="75000"/>
                  </a:schemeClr>
                </a:solidFill>
              </a:rPr>
              <a:t/>
            </a:r>
            <a:br>
              <a:rPr lang="ka-GE" sz="1700" smtClean="0">
                <a:solidFill>
                  <a:schemeClr val="accent1">
                    <a:lumMod val="75000"/>
                  </a:schemeClr>
                </a:solidFill>
              </a:rPr>
            </a:br>
            <a:r>
              <a:rPr lang="en-US" sz="1700" smtClean="0">
                <a:solidFill>
                  <a:schemeClr val="accent1">
                    <a:lumMod val="75000"/>
                  </a:schemeClr>
                </a:solidFill>
              </a:rPr>
              <a:t/>
            </a:r>
            <a:br>
              <a:rPr lang="en-US" sz="1700" smtClean="0">
                <a:solidFill>
                  <a:schemeClr val="accent1">
                    <a:lumMod val="75000"/>
                  </a:schemeClr>
                </a:solidFill>
              </a:rPr>
            </a:br>
            <a:endParaRPr lang="en-US" sz="1700">
              <a:solidFill>
                <a:schemeClr val="accent1">
                  <a:lumMod val="75000"/>
                </a:schemeClr>
              </a:solidFill>
              <a:latin typeface="+mn-lt"/>
            </a:endParaRPr>
          </a:p>
        </p:txBody>
      </p:sp>
      <p:pic>
        <p:nvPicPr>
          <p:cNvPr id="5" name="Picture 4" descr="tool06.jpg"/>
          <p:cNvPicPr/>
          <p:nvPr/>
        </p:nvPicPr>
        <p:blipFill>
          <a:blip r:embed="rId3" cstate="print"/>
          <a:stretch>
            <a:fillRect/>
          </a:stretch>
        </p:blipFill>
        <p:spPr>
          <a:xfrm>
            <a:off x="990600" y="2390208"/>
            <a:ext cx="3055944" cy="2478877"/>
          </a:xfrm>
          <a:prstGeom prst="rect">
            <a:avLst/>
          </a:prstGeom>
        </p:spPr>
      </p:pic>
      <p:pic>
        <p:nvPicPr>
          <p:cNvPr id="4" name="Picture 3" descr="fusion1.jpg"/>
          <p:cNvPicPr/>
          <p:nvPr/>
        </p:nvPicPr>
        <p:blipFill>
          <a:blip r:embed="rId4" cstate="print"/>
          <a:stretch>
            <a:fillRect/>
          </a:stretch>
        </p:blipFill>
        <p:spPr>
          <a:xfrm>
            <a:off x="4419600" y="2390208"/>
            <a:ext cx="3657600" cy="22150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3154362"/>
          </a:xfrm>
        </p:spPr>
        <p:txBody>
          <a:bodyPr>
            <a:normAutofit/>
          </a:bodyPr>
          <a:lstStyle/>
          <a:p>
            <a:pPr algn="l"/>
            <a:r>
              <a:rPr lang="ka-GE" sz="1700" b="1">
                <a:solidFill>
                  <a:schemeClr val="accent1">
                    <a:lumMod val="75000"/>
                  </a:schemeClr>
                </a:solidFill>
              </a:rPr>
              <a:t>კარტოგრაფიული მონაცემების ვიზუალიზაციის </a:t>
            </a:r>
            <a:r>
              <a:rPr lang="ka-GE" sz="1700" b="1" smtClean="0">
                <a:solidFill>
                  <a:schemeClr val="accent1">
                    <a:lumMod val="75000"/>
                  </a:schemeClr>
                </a:solidFill>
              </a:rPr>
              <a:t>საშუალებები</a:t>
            </a:r>
            <a:r>
              <a:rPr lang="en-US" sz="1700" b="1" smtClean="0">
                <a:solidFill>
                  <a:schemeClr val="accent1">
                    <a:lumMod val="75000"/>
                  </a:schemeClr>
                </a:solidFill>
              </a:rPr>
              <a:t/>
            </a:r>
            <a:br>
              <a:rPr lang="en-US" sz="1700" b="1" smtClean="0">
                <a:solidFill>
                  <a:schemeClr val="accent1">
                    <a:lumMod val="75000"/>
                  </a:schemeClr>
                </a:solidFill>
              </a:rPr>
            </a:br>
            <a:r>
              <a:rPr lang="en-US" sz="1700">
                <a:solidFill>
                  <a:schemeClr val="accent1">
                    <a:lumMod val="75000"/>
                  </a:schemeClr>
                </a:solidFill>
              </a:rPr>
              <a:t/>
            </a:r>
            <a:br>
              <a:rPr lang="en-US" sz="1700">
                <a:solidFill>
                  <a:schemeClr val="accent1">
                    <a:lumMod val="75000"/>
                  </a:schemeClr>
                </a:solidFill>
              </a:rPr>
            </a:br>
            <a:r>
              <a:rPr lang="ka-GE" sz="1700">
                <a:solidFill>
                  <a:schemeClr val="accent1">
                    <a:lumMod val="75000"/>
                  </a:schemeClr>
                </a:solidFill>
              </a:rPr>
              <a:t>ერთ-ერთი ყველაზე პოპულარული და სასარგებლო მეთოდი მონაცემების ვიზუალიზაციის არის რუკები. ისინი განსაკუთრებით სასარგებლოა ადგილმდებარეობის და მარშუტის მოსანიშნად, გეოგრაფიული საზღვრების აღსანიშნად.</a:t>
            </a:r>
            <a:r>
              <a:rPr lang="en-US" sz="1800"/>
              <a:t/>
            </a:r>
            <a:br>
              <a:rPr lang="en-US" sz="1800"/>
            </a:br>
            <a:r>
              <a:rPr lang="en-US" sz="1700" smtClean="0">
                <a:solidFill>
                  <a:schemeClr val="accent1">
                    <a:lumMod val="75000"/>
                  </a:schemeClr>
                </a:solidFill>
                <a:latin typeface="+mn-lt"/>
              </a:rPr>
              <a:t/>
            </a:r>
            <a:br>
              <a:rPr lang="en-US" sz="1700" smtClean="0">
                <a:solidFill>
                  <a:schemeClr val="accent1">
                    <a:lumMod val="75000"/>
                  </a:schemeClr>
                </a:solidFill>
                <a:latin typeface="+mn-lt"/>
              </a:rPr>
            </a:br>
            <a:endParaRPr lang="en-US" sz="1700">
              <a:solidFill>
                <a:schemeClr val="accent1">
                  <a:lumMod val="75000"/>
                </a:schemeClr>
              </a:solidFill>
              <a:latin typeface="+mn-lt"/>
            </a:endParaRPr>
          </a:p>
        </p:txBody>
      </p:sp>
      <p:pic>
        <p:nvPicPr>
          <p:cNvPr id="3" name="Picture 2" descr="tool04(1).jpg"/>
          <p:cNvPicPr/>
          <p:nvPr/>
        </p:nvPicPr>
        <p:blipFill>
          <a:blip r:embed="rId2" cstate="print"/>
          <a:stretch>
            <a:fillRect/>
          </a:stretch>
        </p:blipFill>
        <p:spPr>
          <a:xfrm>
            <a:off x="1009340" y="2662010"/>
            <a:ext cx="3429000" cy="1905000"/>
          </a:xfrm>
          <a:prstGeom prst="rect">
            <a:avLst/>
          </a:prstGeom>
        </p:spPr>
      </p:pic>
      <p:pic>
        <p:nvPicPr>
          <p:cNvPr id="4" name="Picture 3" descr="tool19.jpg"/>
          <p:cNvPicPr/>
          <p:nvPr/>
        </p:nvPicPr>
        <p:blipFill>
          <a:blip r:embed="rId3" cstate="print"/>
          <a:stretch>
            <a:fillRect/>
          </a:stretch>
        </p:blipFill>
        <p:spPr>
          <a:xfrm>
            <a:off x="4514540" y="2585810"/>
            <a:ext cx="3810000" cy="1905000"/>
          </a:xfrm>
          <a:prstGeom prst="rect">
            <a:avLst/>
          </a:prstGeom>
        </p:spPr>
      </p:pic>
      <p:pic>
        <p:nvPicPr>
          <p:cNvPr id="6" name="Picture 5" descr="Untitled.png"/>
          <p:cNvPicPr>
            <a:picLocks noChangeAspect="1"/>
          </p:cNvPicPr>
          <p:nvPr/>
        </p:nvPicPr>
        <p:blipFill>
          <a:blip r:embed="rId4" cstate="print"/>
          <a:stretch>
            <a:fillRect/>
          </a:stretch>
        </p:blipFill>
        <p:spPr>
          <a:xfrm>
            <a:off x="1847540" y="4109810"/>
            <a:ext cx="4972744" cy="190526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763</Words>
  <Application>Microsoft Office PowerPoint</Application>
  <PresentationFormat>On-screen Show (4:3)</PresentationFormat>
  <Paragraphs>70</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შესავალი</vt:lpstr>
      <vt:lpstr>ვიზუალიზაციის როლი ადამიანი-კომპიუტერი სისტემებში</vt:lpstr>
      <vt:lpstr>PowerPoint Presentation</vt:lpstr>
      <vt:lpstr>ყველა ზემოთ ჩამოთვლილი ტიპი მჭიდრო კავშირშია ერთის მხრივ, გრაფიკულ დიზაინთან, მეორეს მხრივ კი კომპიუტერულ მეცნიერებასთან, (computer science). სწორედ კომპიუტერული მეცნიერების თვალთახედვიდან წარმოადგინა ფრისტ პოსტმა შემდეგი კლასიფიკაცია:</vt:lpstr>
      <vt:lpstr>მონაცემთა  ვიზუალიზაციის რამოდენიმე საუკეთესო საშუალება</vt:lpstr>
      <vt:lpstr>ჩარტები, გრაფები, დიაგრამები და სხვა ინფოგრაფული საშუალებები  ჩარტები, გრაფები და დიაგრამები გვეხმარება მონაცმების უფრო მეტად მნიშვნელოვანი და საინტერესო ფორმით წარმოსახვაში. მათი მეშვეობით დიდი მოცულობის ინფორმაცია მარტივად გასაგები ხდება.   </vt:lpstr>
      <vt:lpstr>კარტოგრაფიული მონაცემების ვიზუალიზაციის საშუალებები  ერთ-ერთი ყველაზე პოპულარული და სასარგებლო მეთოდი მონაცემების ვიზუალიზაციის არის რუკები. ისინი განსაკუთრებით სასარგებლოა ადგილმდებარეობის და მარშუტის მოსანიშნად, გეოგრაფიული საზღვრების აღსანიშნად.  </vt:lpstr>
      <vt:lpstr>მუსიკა, ფილმები და სხვა მედია საშუალებები  მედია წარმოადგენს მნიშვნელოვან სფეროს, რომელსაც დიდი ადგილი უკავია ჩვენს ცხოვრებაში. ვიზუალიზაცია გვეხმარება მოვახდინოთ კავშირი და აღმოვაჩინოთ ახალი ინფორმაცია. მაგალითისთვის მოვიყვანოთ რამოდენიმე ინსტრუმენტი, რომელიც დაგვეხმარება მედიასთან დაკავშირებული მონაცემების ვიზუალურად გამოსახვაში.  </vt:lpstr>
      <vt:lpstr>ვებდიზაინი, როგორც ვიზუალიზაციის გამოყენების მთავარი არეალი</vt:lpstr>
      <vt:lpstr>იმისათვის რომ ვებ დიზაინი აკმაყოფილებდეს სტანდარტებს, მისი შექმნისას უნდა დავიცვათ სამი ძირითადი წესი, ანუ შეფასების კრიტერიუმი:   </vt:lpstr>
      <vt:lpstr>ინფორმაციული აქრიტექტურა   ვებ გვერდის ვიზუალიზაციისას არსებითი მნიშვნელობა ენიჭება და ფუნდამენტია ის რის ვიზუალიზაციასაც ვახდენთ. ამ საფუძველს წარმოადგენს მონამცები, სწორედ ამიტომ საჭიროა მონაცემების სწორად სტურტურიზაცია. მისი არქიტექტურა ისე უნდა გავთვალოთ, რომ მომხმარებელისათვის სასურველი ინფორმაციის მიღება მარტივი და მოსახერხებელი იყოს. სწორედ უნდა შევარჩიოთ ინფორმაციის რაოდენობა. მომხმარებელი არ უნდა გადავტვირთოთ დიდი ზომის ინფორმაციით და არც შევზღუდოთ.  </vt:lpstr>
      <vt:lpstr>ფერთა გამა და გრაფიკული ობიექტები  ვებ დიზაინის ძირითადი დანიშნულება არის დადებითი  შტაბეჭდილების მოხდენა მომხმარებელზე. მისი შექმნისას უნდა შევარჩიოთ სწორი და თვალისათვის არაგამაღიზიანებელი ფერთა პალიტრა. უნდა გავთვალოთ ტექსტური ინმორმაციის წაკითხვადობა. ასვე მნიშვნელოვანი დეტალები გამოვყოთ და გავაფორმოთ შედარებით თვასაჩინოთ, რათა ჩვენი მომხმარებლების კონცენტრაცია სასურველ დეტალებზე მოვახდინოთ. დიზაინი არ უნდა გადავტვირთოთ არასაჭირო გრაფიკული დეტალებითა და ელემენტებით, მაგრამ მათი ზომიერი გამოყენებით ჩვენი ვიზუალი შეიძლება საკმაოდ მომგეიანი გავხადოთ. </vt:lpstr>
      <vt:lpstr>ნავიგაცია  ვებ დიზაინში მონაცემების ვიზუალიცისას გათვალისწინებული უნდა იყოს ბმულები. როგორც გლობალურ ვებ გვერდებთან , ასევე ლოკალურად თვითონ საიტშივე. თითოეული ბმული უნდა იყოს ვიზუალურად გაფორმებული სწორი გრაფიკული ელემენტებით. აქვე უნდა გავითვალისწინოთ მთავარი გვერდის ფაქტორი. ამ გვერდზე უნდა იყოს საიტის სიღრმეში მნიშვნელოვან ინფორმაციაზე გადასასვლელი ბმულები ცხადი და მარტივი ნავიგაციისათვის. ვებ-გვერდზე მარტივი ნავიგაცია მომხმარებელს საშუალებას აძლევს სწრაფად იპოვოს სასურველი ინფორმაცია. ასევე, სწორი ნავიგაციის მნიშვნელოვანი ნაწილია საიტის რუკა. ნავიგაცია ძალიან მნიშვნელოვანია საძიებო სისტემებისათვის. მათ შეუძლიათ არსებითად გააუმჯობესონ მომხმარებლის ნავიგაცია თქვენს საიტზე და ასევე არსებითი ზეგავლენა მოახდინონ საიტის წარმატებაზე ორგანული ძიების შედეგებში. ხოლო მიზნობრივმა მომხამრებელმა საიტს შეუძლია მოუტანოს ცნობადობა და შემოსავალი. </vt:lpstr>
      <vt:lpstr>ვიზუალიზაციის წესების უგულველყოფის ანალიზი ქართულ ინტერნეტ სივრცეში  </vt:lpstr>
      <vt:lpstr>PowerPoint Presentation</vt:lpstr>
      <vt:lpstr>მინდა აღვნიშნო, რომ მიმოვიხილე დღეისათვის საქართველოში არსებული უნივერსიტეტების ვებ-გვერდები. შედეგი, ნამდვილად, სამწუხარო და არასახარბიელო აღმოჩნდა. ვებ-გვერდების უმრავლესობა არ შეესაბამებოდა ვებ დიზაინის თანამედროვე სტანდარტებს და უნივერსიტეტისათვის დამახასიათებელ ვიზუალს. ჩემს მიერ განხილული ვებ-გვერდები, ასევე, არ აკმაყოფილებენ რესფონსივ დიზაინის პრინციპებს. რესფონსივ დიზაინი ძალზედ აქტუალური საკითხია, ვინაიდან დღეისათვის უამრავი დივაისით ხორციელდება ვებზე წვდომა. </vt:lpstr>
      <vt:lpstr>PowerPoint Presentation</vt:lpstr>
      <vt:lpstr>ზემოაღნიშნული კრიტერიუმების გათვალისწინებით შევიმუშავეთ თანამედროვე სტანდარტებსა და რეკომენდაციებზე დაყრდნობილი თსუ-ს ვებ-გვერდის დიზაინი. იგი გარკვეულწილად აკმაყოფილებს ზემოთ ნახსენებ შეფასების კრიტერიუმს. </vt:lpstr>
      <vt:lpstr> მონაცემთა ვიზუალიზაციის მიზანია გახადოს აბსტრაქტული ინფორმაცია მარტივად აღსაქმელი ადამიანისათვის. ამისათვის გამოიყენება სურათები, გრაფიკული სქემები, დიაგრამები, ცხრილები, ფერები და სხვა ფართოდ გავრცელებული საშუალებები. თანამედროვე მონაცემების ვიზუალიზაცია, როგორც წესი, ეხება სამ ურთიერთდაკავშირებულ სფეროს: მონაცემთა შეგროვებას, ანალიზსა და ვიზუალურ წარმოდგენს.   ამრიგად, შესაბამისი ანალიზის საფუძველზე ნაშრომში ჩამოყალიბებულია ეფექტური დიზაინის აუცილებელი პირობები (სწორად აგებული  ინფორმაციული აქრიტექტურა, სწორად შერჩეული ფერთა გამა და გრაფიკული ობიექტები, სწორად დაგეგმილი  ნავიგაცია  და რესფონსივ დიზაინის პრინციპები) დღეისათვის რეკომენდირებული სტანდარტების ფარგლებში.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ივანე ჯავახიშვილის სახელობის თბილისის სახელმწიფო უნივერსიტეტი</dc:title>
  <dc:creator>mira</dc:creator>
  <cp:lastModifiedBy>user</cp:lastModifiedBy>
  <cp:revision>242</cp:revision>
  <dcterms:created xsi:type="dcterms:W3CDTF">2006-08-16T00:00:00Z</dcterms:created>
  <dcterms:modified xsi:type="dcterms:W3CDTF">2015-07-09T12:27:55Z</dcterms:modified>
</cp:coreProperties>
</file>