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1" r:id="rId5"/>
    <p:sldId id="262" r:id="rId6"/>
    <p:sldId id="257" r:id="rId7"/>
    <p:sldId id="263" r:id="rId8"/>
    <p:sldId id="265" r:id="rId9"/>
    <p:sldId id="266" r:id="rId10"/>
    <p:sldId id="267" r:id="rId11"/>
    <p:sldId id="268" r:id="rId12"/>
    <p:sldId id="264" r:id="rId13"/>
    <p:sldId id="25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E3F2364-60DD-4BFB-B7FA-C7430FCF6037}" type="datetimeFigureOut">
              <a:rPr lang="en-US" smtClean="0"/>
              <a:pPr/>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D8EE1-DC5A-43FC-BA58-3EF64D53C383}"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3F2364-60DD-4BFB-B7FA-C7430FCF6037}" type="datetimeFigureOut">
              <a:rPr lang="en-US" smtClean="0"/>
              <a:pPr/>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D8EE1-DC5A-43FC-BA58-3EF64D53C3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3F2364-60DD-4BFB-B7FA-C7430FCF6037}" type="datetimeFigureOut">
              <a:rPr lang="en-US" smtClean="0"/>
              <a:pPr/>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D8EE1-DC5A-43FC-BA58-3EF64D53C3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3F2364-60DD-4BFB-B7FA-C7430FCF6037}" type="datetimeFigureOut">
              <a:rPr lang="en-US" smtClean="0"/>
              <a:pPr/>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D8EE1-DC5A-43FC-BA58-3EF64D53C3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3F2364-60DD-4BFB-B7FA-C7430FCF6037}" type="datetimeFigureOut">
              <a:rPr lang="en-US" smtClean="0"/>
              <a:pPr/>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D8EE1-DC5A-43FC-BA58-3EF64D53C383}"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3F2364-60DD-4BFB-B7FA-C7430FCF6037}" type="datetimeFigureOut">
              <a:rPr lang="en-US" smtClean="0"/>
              <a:pPr/>
              <a:t>5/28/2015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0D8EE1-DC5A-43FC-BA58-3EF64D53C3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3F2364-60DD-4BFB-B7FA-C7430FCF6037}" type="datetimeFigureOut">
              <a:rPr lang="en-US" smtClean="0"/>
              <a:pPr/>
              <a:t>5/28/2015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0D8EE1-DC5A-43FC-BA58-3EF64D53C383}"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3F2364-60DD-4BFB-B7FA-C7430FCF6037}" type="datetimeFigureOut">
              <a:rPr lang="en-US" smtClean="0"/>
              <a:pPr/>
              <a:t>5/28/2015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0D8EE1-DC5A-43FC-BA58-3EF64D53C3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3F2364-60DD-4BFB-B7FA-C7430FCF6037}" type="datetimeFigureOut">
              <a:rPr lang="en-US" smtClean="0"/>
              <a:pPr/>
              <a:t>5/28/2015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0D8EE1-DC5A-43FC-BA58-3EF64D53C3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3F2364-60DD-4BFB-B7FA-C7430FCF6037}" type="datetimeFigureOut">
              <a:rPr lang="en-US" smtClean="0"/>
              <a:pPr/>
              <a:t>5/28/2015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0D8EE1-DC5A-43FC-BA58-3EF64D53C383}"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3F2364-60DD-4BFB-B7FA-C7430FCF6037}" type="datetimeFigureOut">
              <a:rPr lang="en-US" smtClean="0"/>
              <a:pPr/>
              <a:t>5/28/2015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0D8EE1-DC5A-43FC-BA58-3EF64D53C3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0E3F2364-60DD-4BFB-B7FA-C7430FCF6037}" type="datetimeFigureOut">
              <a:rPr lang="en-US" smtClean="0"/>
              <a:pPr/>
              <a:t>5/28/2015</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600D8EE1-DC5A-43FC-BA58-3EF64D53C383}"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srcRect/>
          <a:stretch>
            <a:fillRect/>
          </a:stretch>
        </p:blipFill>
        <p:spPr bwMode="auto">
          <a:xfrm>
            <a:off x="0" y="0"/>
            <a:ext cx="9182100" cy="6915150"/>
          </a:xfrm>
          <a:prstGeom prst="rect">
            <a:avLst/>
          </a:prstGeom>
          <a:noFill/>
          <a:ln w="9525">
            <a:noFill/>
            <a:miter lim="800000"/>
            <a:headEnd/>
            <a:tailEnd/>
          </a:ln>
          <a:effectLst/>
        </p:spPr>
      </p:pic>
    </p:spTree>
    <p:extLst>
      <p:ext uri="{BB962C8B-B14F-4D97-AF65-F5344CB8AC3E}">
        <p14:creationId xmlns:p14="http://schemas.microsoft.com/office/powerpoint/2010/main" val="3999452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571959"/>
            <a:ext cx="8153400" cy="830997"/>
          </a:xfrm>
          <a:prstGeom prst="rect">
            <a:avLst/>
          </a:prstGeom>
        </p:spPr>
        <p:txBody>
          <a:bodyPr wrap="square">
            <a:spAutoFit/>
          </a:bodyPr>
          <a:lstStyle/>
          <a:p>
            <a:r>
              <a:rPr lang="ka-GE" sz="2400" dirty="0" smtClean="0"/>
              <a:t>თუ</a:t>
            </a:r>
            <a:r>
              <a:rPr lang="ru-RU" sz="2400" dirty="0" smtClean="0"/>
              <a:t> </a:t>
            </a:r>
            <a:r>
              <a:rPr lang="ka-GE" sz="2400" dirty="0" smtClean="0"/>
              <a:t>                     , მაშინ</a:t>
            </a:r>
            <a:r>
              <a:rPr lang="ru-RU" sz="2400" dirty="0" smtClean="0"/>
              <a:t> </a:t>
            </a:r>
            <a:endParaRPr lang="en-US" sz="2400" dirty="0"/>
          </a:p>
          <a:p>
            <a:endParaRPr lang="en-US" sz="2400" dirty="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93047"/>
            <a:ext cx="9906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693047"/>
            <a:ext cx="37338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srcRect/>
          <a:stretch>
            <a:fillRect/>
          </a:stretch>
        </p:blipFill>
        <p:spPr bwMode="auto">
          <a:xfrm>
            <a:off x="2667000" y="2133600"/>
            <a:ext cx="3800475" cy="714375"/>
          </a:xfrm>
          <a:prstGeom prst="rect">
            <a:avLst/>
          </a:prstGeom>
          <a:noFill/>
          <a:ln w="9525">
            <a:noFill/>
            <a:miter lim="800000"/>
            <a:headEnd/>
            <a:tailEnd/>
          </a:ln>
          <a:effectLst/>
        </p:spPr>
      </p:pic>
      <p:pic>
        <p:nvPicPr>
          <p:cNvPr id="6147" name="Picture 3"/>
          <p:cNvPicPr>
            <a:picLocks noChangeAspect="1" noChangeArrowheads="1"/>
          </p:cNvPicPr>
          <p:nvPr/>
        </p:nvPicPr>
        <p:blipFill>
          <a:blip r:embed="rId5"/>
          <a:srcRect/>
          <a:stretch>
            <a:fillRect/>
          </a:stretch>
        </p:blipFill>
        <p:spPr bwMode="auto">
          <a:xfrm>
            <a:off x="3352800" y="3200400"/>
            <a:ext cx="2886075" cy="1066800"/>
          </a:xfrm>
          <a:prstGeom prst="rect">
            <a:avLst/>
          </a:prstGeom>
          <a:noFill/>
          <a:ln w="9525">
            <a:noFill/>
            <a:miter lim="800000"/>
            <a:headEnd/>
            <a:tailEnd/>
          </a:ln>
          <a:effectLst/>
        </p:spPr>
      </p:pic>
      <p:sp>
        <p:nvSpPr>
          <p:cNvPr id="8" name="TextBox 7"/>
          <p:cNvSpPr txBox="1"/>
          <p:nvPr/>
        </p:nvSpPr>
        <p:spPr>
          <a:xfrm>
            <a:off x="304800" y="1600200"/>
            <a:ext cx="8839200" cy="830997"/>
          </a:xfrm>
          <a:prstGeom prst="rect">
            <a:avLst/>
          </a:prstGeom>
          <a:noFill/>
        </p:spPr>
        <p:txBody>
          <a:bodyPr wrap="square" rtlCol="0">
            <a:spAutoFit/>
          </a:bodyPr>
          <a:lstStyle/>
          <a:p>
            <a:r>
              <a:rPr lang="ka-GE" sz="2400" dirty="0" smtClean="0"/>
              <a:t>საინტერესოა რომ                    -ს შეფასება შეგვიძლია შემდეგი სახით:</a:t>
            </a:r>
            <a:endParaRPr lang="en-US" sz="2400" dirty="0"/>
          </a:p>
        </p:txBody>
      </p:sp>
      <p:pic>
        <p:nvPicPr>
          <p:cNvPr id="3" name="Picture 4"/>
          <p:cNvPicPr>
            <a:picLocks noChangeAspect="1" noChangeArrowheads="1"/>
          </p:cNvPicPr>
          <p:nvPr/>
        </p:nvPicPr>
        <p:blipFill>
          <a:blip r:embed="rId6"/>
          <a:srcRect/>
          <a:stretch>
            <a:fillRect/>
          </a:stretch>
        </p:blipFill>
        <p:spPr bwMode="auto">
          <a:xfrm>
            <a:off x="3048000" y="1676400"/>
            <a:ext cx="1019175" cy="381000"/>
          </a:xfrm>
          <a:prstGeom prst="rect">
            <a:avLst/>
          </a:prstGeom>
          <a:noFill/>
          <a:ln w="9525">
            <a:noFill/>
            <a:miter lim="800000"/>
            <a:headEnd/>
            <a:tailEnd/>
          </a:ln>
          <a:effectLst/>
        </p:spPr>
      </p:pic>
      <p:sp>
        <p:nvSpPr>
          <p:cNvPr id="10" name="TextBox 9"/>
          <p:cNvSpPr txBox="1"/>
          <p:nvPr/>
        </p:nvSpPr>
        <p:spPr>
          <a:xfrm>
            <a:off x="228600" y="3124200"/>
            <a:ext cx="8382000" cy="461665"/>
          </a:xfrm>
          <a:prstGeom prst="rect">
            <a:avLst/>
          </a:prstGeom>
          <a:noFill/>
        </p:spPr>
        <p:txBody>
          <a:bodyPr wrap="square" rtlCol="0">
            <a:spAutoFit/>
          </a:bodyPr>
          <a:lstStyle/>
          <a:p>
            <a:r>
              <a:rPr lang="ka-GE" sz="2400" dirty="0" smtClean="0"/>
              <a:t>დადებითისათვის:</a:t>
            </a:r>
            <a:endParaRPr lang="en-US" sz="2400" dirty="0"/>
          </a:p>
        </p:txBody>
      </p:sp>
      <p:sp>
        <p:nvSpPr>
          <p:cNvPr id="11" name="TextBox 10"/>
          <p:cNvSpPr txBox="1"/>
          <p:nvPr/>
        </p:nvSpPr>
        <p:spPr>
          <a:xfrm>
            <a:off x="228600" y="4648200"/>
            <a:ext cx="8382000" cy="1200329"/>
          </a:xfrm>
          <a:prstGeom prst="rect">
            <a:avLst/>
          </a:prstGeom>
          <a:noFill/>
        </p:spPr>
        <p:txBody>
          <a:bodyPr wrap="square" rtlCol="0">
            <a:spAutoFit/>
          </a:bodyPr>
          <a:lstStyle/>
          <a:p>
            <a:r>
              <a:rPr lang="ka-GE" sz="2400" dirty="0" smtClean="0"/>
              <a:t>პირველი სამართლიანია ტრიგონომეტრიული სისტემისათვის და უოლშის სისტემისათვის,ხოლო მეორე მხოლოდ ტრიგონომეტრიული სისტემისათვის.</a:t>
            </a:r>
            <a:endParaRPr lang="en-US" sz="2400" dirty="0"/>
          </a:p>
        </p:txBody>
      </p:sp>
    </p:spTree>
    <p:extLst>
      <p:ext uri="{BB962C8B-B14F-4D97-AF65-F5344CB8AC3E}">
        <p14:creationId xmlns:p14="http://schemas.microsoft.com/office/powerpoint/2010/main" val="914049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0"/>
            <a:ext cx="784860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 y="3918672"/>
            <a:ext cx="759142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srcRect/>
          <a:stretch>
            <a:fillRect/>
          </a:stretch>
        </p:blipFill>
        <p:spPr bwMode="auto">
          <a:xfrm>
            <a:off x="228600" y="914400"/>
            <a:ext cx="2486025" cy="419100"/>
          </a:xfrm>
          <a:prstGeom prst="rect">
            <a:avLst/>
          </a:prstGeom>
          <a:noFill/>
          <a:ln w="9525">
            <a:noFill/>
            <a:miter lim="800000"/>
            <a:headEnd/>
            <a:tailEnd/>
          </a:ln>
          <a:effectLst/>
        </p:spPr>
      </p:pic>
      <p:sp>
        <p:nvSpPr>
          <p:cNvPr id="7" name="TextBox 6"/>
          <p:cNvSpPr txBox="1"/>
          <p:nvPr/>
        </p:nvSpPr>
        <p:spPr>
          <a:xfrm>
            <a:off x="0" y="914400"/>
            <a:ext cx="9144000" cy="954107"/>
          </a:xfrm>
          <a:prstGeom prst="rect">
            <a:avLst/>
          </a:prstGeom>
          <a:noFill/>
        </p:spPr>
        <p:txBody>
          <a:bodyPr wrap="square" rtlCol="0">
            <a:spAutoFit/>
          </a:bodyPr>
          <a:lstStyle/>
          <a:p>
            <a:r>
              <a:rPr lang="ka-GE" sz="2800" dirty="0" smtClean="0"/>
              <a:t>                               სხვაობის მეორე და მესამე ნაწილი შეგვიძლია ასე შევაფასოთ:</a:t>
            </a:r>
            <a:endParaRPr lang="en-US" sz="2800" dirty="0"/>
          </a:p>
        </p:txBody>
      </p:sp>
    </p:spTree>
    <p:extLst>
      <p:ext uri="{BB962C8B-B14F-4D97-AF65-F5344CB8AC3E}">
        <p14:creationId xmlns:p14="http://schemas.microsoft.com/office/powerpoint/2010/main" val="4067998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381000" y="604630"/>
                <a:ext cx="8458200" cy="5338970"/>
              </a:xfrm>
            </p:spPr>
            <p:txBody>
              <a:bodyPr>
                <a:normAutofit/>
              </a:bodyPr>
              <a:lstStyle/>
              <a:p>
                <a:r>
                  <a:rPr lang="ka-GE" sz="2000" dirty="0" smtClean="0"/>
                  <a:t/>
                </a:r>
                <a:br>
                  <a:rPr lang="ka-GE" sz="2000" dirty="0" smtClean="0"/>
                </a:br>
                <a:r>
                  <a:rPr lang="ka-GE" sz="2000" dirty="0"/>
                  <a:t/>
                </a:r>
                <a:br>
                  <a:rPr lang="ka-GE" sz="2000" dirty="0"/>
                </a:br>
                <a:r>
                  <a:rPr lang="ka-GE" sz="2000" dirty="0" smtClean="0"/>
                  <a:t/>
                </a:r>
                <a:br>
                  <a:rPr lang="ka-GE" sz="2000" dirty="0" smtClean="0"/>
                </a:br>
                <a:r>
                  <a:rPr lang="ka-GE" sz="2000" dirty="0" smtClean="0"/>
                  <a:t/>
                </a:r>
                <a:br>
                  <a:rPr lang="ka-GE" sz="2000" dirty="0" smtClean="0"/>
                </a:br>
                <a:r>
                  <a:rPr lang="ka-GE" sz="2000" dirty="0"/>
                  <a:t/>
                </a:r>
                <a:br>
                  <a:rPr lang="ka-GE" sz="2000" dirty="0"/>
                </a:br>
                <a:r>
                  <a:rPr lang="ka-GE" sz="2000" dirty="0" smtClean="0"/>
                  <a:t/>
                </a:r>
                <a:br>
                  <a:rPr lang="ka-GE" sz="2000" dirty="0" smtClean="0"/>
                </a:br>
                <a:r>
                  <a:rPr lang="ka-GE" sz="2000" dirty="0" smtClean="0"/>
                  <a:t/>
                </a:r>
                <a:br>
                  <a:rPr lang="ka-GE" sz="2000" dirty="0" smtClean="0"/>
                </a:br>
                <a:r>
                  <a:rPr lang="ka-GE" sz="2000" dirty="0" smtClean="0"/>
                  <a:t>ეს თეორემა წარმოადგენს გოგინავას თეორემის განზოგადოებას, მოცემულ შემთხვევაში  ყველა </a:t>
                </a:r>
                <a14:m>
                  <m:oMath xmlns:m="http://schemas.openxmlformats.org/officeDocument/2006/math">
                    <m:sSub>
                      <m:sSubPr>
                        <m:ctrlPr>
                          <a:rPr lang="ka-GE" sz="2000" i="1" smtClean="0">
                            <a:latin typeface="Cambria Math"/>
                          </a:rPr>
                        </m:ctrlPr>
                      </m:sSubPr>
                      <m:e>
                        <m:r>
                          <a:rPr lang="en-US" sz="2000" b="0" i="1" smtClean="0">
                            <a:latin typeface="Cambria Math"/>
                          </a:rPr>
                          <m:t>𝑚</m:t>
                        </m:r>
                      </m:e>
                      <m:sub>
                        <m:r>
                          <a:rPr lang="en-US" sz="2000" b="0" i="1" smtClean="0">
                            <a:latin typeface="Cambria Math"/>
                          </a:rPr>
                          <m:t>𝑘</m:t>
                        </m:r>
                      </m:sub>
                    </m:sSub>
                    <m:r>
                      <a:rPr lang="en-US" sz="2000" b="0" i="1" smtClean="0">
                        <a:latin typeface="Cambria Math"/>
                      </a:rPr>
                      <m:t>=2</m:t>
                    </m:r>
                  </m:oMath>
                </a14:m>
                <a:r>
                  <a:rPr lang="ka-GE" sz="2000" dirty="0" smtClean="0"/>
                  <a:t>.</a:t>
                </a:r>
                <a:br>
                  <a:rPr lang="ka-GE" sz="2000" dirty="0" smtClean="0"/>
                </a:br>
                <a:r>
                  <a:rPr lang="ka-GE" sz="2000" dirty="0" smtClean="0"/>
                  <a:t>ამ თეორემის დამტკიცებისას წარმოიშვა გარკვეული პრობლემები,აქ არ გავიდა ის დამტკიცების ის მეთოდი რომელიც უოლშის შემთხვევაში იქნა გამოყენებული.განზოგადოებული ამოცანა ვილენკინისთვის გაკეთდა ახალი მეთოდით.</a:t>
                </a:r>
                <a:br>
                  <a:rPr lang="ka-GE" sz="2000" dirty="0" smtClean="0"/>
                </a:br>
                <a:r>
                  <a:rPr lang="ka-GE" sz="2000" dirty="0" smtClean="0"/>
                  <a:t/>
                </a:r>
                <a:br>
                  <a:rPr lang="ka-GE" sz="2000" dirty="0" smtClean="0"/>
                </a:br>
                <a:endParaRPr lang="en-US" sz="20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381000" y="604630"/>
                <a:ext cx="8458200" cy="5338970"/>
              </a:xfrm>
              <a:blipFill rotWithShape="1">
                <a:blip r:embed="rId2"/>
                <a:stretch>
                  <a:fillRect l="-793" r="-1154" b="-2055"/>
                </a:stretch>
              </a:blipFill>
            </p:spPr>
            <p:txBody>
              <a:bodyPr/>
              <a:lstStyle/>
              <a:p>
                <a:r>
                  <a:rPr lang="en-US" dirty="0">
                    <a:noFill/>
                  </a:rPr>
                  <a:t> </a:t>
                </a:r>
              </a:p>
            </p:txBody>
          </p:sp>
        </mc:Fallback>
      </mc:AlternateContent>
      <p:sp>
        <p:nvSpPr>
          <p:cNvPr id="15" name="Rectangle 14"/>
          <p:cNvSpPr/>
          <p:nvPr/>
        </p:nvSpPr>
        <p:spPr>
          <a:xfrm>
            <a:off x="0" y="419964"/>
            <a:ext cx="9143999" cy="1938992"/>
          </a:xfrm>
          <a:prstGeom prst="rect">
            <a:avLst/>
          </a:prstGeom>
        </p:spPr>
        <p:txBody>
          <a:bodyPr wrap="square">
            <a:spAutoFit/>
          </a:bodyPr>
          <a:lstStyle/>
          <a:p>
            <a:r>
              <a:rPr lang="ka-GE" sz="2400" dirty="0" smtClean="0"/>
              <a:t>ამრიგად,</a:t>
            </a:r>
          </a:p>
          <a:p>
            <a:endParaRPr lang="ka-GE" sz="2400" dirty="0" smtClean="0"/>
          </a:p>
          <a:p>
            <a:r>
              <a:rPr lang="ka-GE" sz="2400" dirty="0" smtClean="0"/>
              <a:t>რადგანაც თითოეული ნაწილი მიისწრაფის ნულისაკენ,   შეგვიძლია დასკვნის  გაკეთება, </a:t>
            </a:r>
            <a:r>
              <a:rPr lang="ka-GE" sz="2400" smtClean="0"/>
              <a:t>რომ                     მიდის          </a:t>
            </a:r>
            <a:r>
              <a:rPr lang="ka-GE" sz="2400" dirty="0" smtClean="0"/>
              <a:t>-კენ.</a:t>
            </a:r>
          </a:p>
          <a:p>
            <a:endParaRPr lang="en-US" sz="2400" dirty="0"/>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33400"/>
            <a:ext cx="51054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srcRect/>
          <a:stretch>
            <a:fillRect/>
          </a:stretch>
        </p:blipFill>
        <p:spPr bwMode="auto">
          <a:xfrm>
            <a:off x="5257800" y="1524000"/>
            <a:ext cx="1428750" cy="438150"/>
          </a:xfrm>
          <a:prstGeom prst="rect">
            <a:avLst/>
          </a:prstGeom>
          <a:noFill/>
          <a:ln w="9525">
            <a:noFill/>
            <a:miter lim="800000"/>
            <a:headEnd/>
            <a:tailEnd/>
          </a:ln>
          <a:effectLst/>
        </p:spPr>
      </p:pic>
      <p:pic>
        <p:nvPicPr>
          <p:cNvPr id="5123" name="Picture 3"/>
          <p:cNvPicPr>
            <a:picLocks noChangeAspect="1" noChangeArrowheads="1"/>
          </p:cNvPicPr>
          <p:nvPr/>
        </p:nvPicPr>
        <p:blipFill>
          <a:blip r:embed="rId5"/>
          <a:srcRect/>
          <a:stretch>
            <a:fillRect/>
          </a:stretch>
        </p:blipFill>
        <p:spPr bwMode="auto">
          <a:xfrm>
            <a:off x="7696200" y="1524000"/>
            <a:ext cx="800100" cy="352425"/>
          </a:xfrm>
          <a:prstGeom prst="rect">
            <a:avLst/>
          </a:prstGeom>
          <a:noFill/>
          <a:ln w="9525">
            <a:noFill/>
            <a:miter lim="800000"/>
            <a:headEnd/>
            <a:tailEnd/>
          </a:ln>
          <a:effectLst/>
        </p:spPr>
      </p:pic>
    </p:spTree>
    <p:extLst>
      <p:ext uri="{BB962C8B-B14F-4D97-AF65-F5344CB8AC3E}">
        <p14:creationId xmlns:p14="http://schemas.microsoft.com/office/powerpoint/2010/main" val="3055308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Content Placeholder 2"/>
          <p:cNvPicPr>
            <a:picLocks noGrp="1" noChangeAspect="1" noChangeArrowheads="1"/>
          </p:cNvPicPr>
          <p:nvPr>
            <p:ph idx="1"/>
          </p:nvPr>
        </p:nvPicPr>
        <p:blipFill>
          <a:blip r:embed="rId2"/>
          <a:srcRect/>
          <a:stretch>
            <a:fillRect/>
          </a:stretch>
        </p:blipFill>
        <p:spPr bwMode="auto">
          <a:xfrm>
            <a:off x="0" y="-19050"/>
            <a:ext cx="9144000" cy="6896100"/>
          </a:xfrm>
          <a:prstGeom prst="rect">
            <a:avLst/>
          </a:prstGeom>
          <a:noFill/>
          <a:ln w="9525">
            <a:noFill/>
            <a:miter lim="800000"/>
            <a:headEnd/>
            <a:tailEnd/>
          </a:ln>
          <a:effectLst/>
        </p:spPr>
      </p:pic>
    </p:spTree>
    <p:extLst>
      <p:ext uri="{BB962C8B-B14F-4D97-AF65-F5344CB8AC3E}">
        <p14:creationId xmlns:p14="http://schemas.microsoft.com/office/powerpoint/2010/main" val="3942569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34475" cy="71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stretch>
            <a:fillRect/>
          </a:stretch>
        </p:blipFill>
        <p:spPr>
          <a:xfrm>
            <a:off x="4762" y="-138113"/>
            <a:ext cx="9134475" cy="7134225"/>
          </a:xfrm>
          <a:prstGeom prst="rect">
            <a:avLst/>
          </a:prstGeom>
        </p:spPr>
      </p:pic>
    </p:spTree>
    <p:extLst>
      <p:ext uri="{BB962C8B-B14F-4D97-AF65-F5344CB8AC3E}">
        <p14:creationId xmlns:p14="http://schemas.microsoft.com/office/powerpoint/2010/main" val="420437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0" y="1066800"/>
                <a:ext cx="9144000" cy="5105400"/>
              </a:xfrm>
            </p:spPr>
            <p:txBody>
              <a:bodyPr>
                <a:noAutofit/>
              </a:bodyPr>
              <a:lstStyle/>
              <a:p>
                <a:pPr/>
                <a:r>
                  <a:rPr lang="ka-GE" sz="2400" dirty="0" smtClean="0"/>
                  <a:t>განვმარტოთ</a:t>
                </a:r>
                <a14:m>
                  <m:oMath xmlns:m="http://schemas.openxmlformats.org/officeDocument/2006/math">
                    <m:r>
                      <a:rPr lang="en-US" sz="2400" b="0" i="0" smtClean="0">
                        <a:latin typeface="Cambria Math" panose="02040503050406030204" pitchFamily="18" charset="0"/>
                      </a:rPr>
                      <m:t>  </m:t>
                    </m:r>
                    <m:r>
                      <a:rPr lang="en-US" sz="2400" b="0" i="1" smtClean="0">
                        <a:latin typeface="Cambria Math"/>
                      </a:rPr>
                      <m:t>𝑚</m:t>
                    </m:r>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𝑚</m:t>
                        </m:r>
                      </m:e>
                      <m:sub>
                        <m:r>
                          <a:rPr lang="en-US" sz="2400" b="0" i="1" smtClean="0">
                            <a:latin typeface="Cambria Math"/>
                          </a:rPr>
                          <m:t>0</m:t>
                        </m:r>
                      </m:sub>
                    </m:sSub>
                    <m:r>
                      <a:rPr lang="en-US" sz="2400" b="0" i="1" smtClean="0">
                        <a:latin typeface="Cambria Math"/>
                      </a:rPr>
                      <m:t>,</m:t>
                    </m:r>
                    <m:sSub>
                      <m:sSubPr>
                        <m:ctrlPr>
                          <a:rPr lang="en-US" sz="2400" i="1">
                            <a:latin typeface="Cambria Math" panose="02040503050406030204" pitchFamily="18" charset="0"/>
                          </a:rPr>
                        </m:ctrlPr>
                      </m:sSubPr>
                      <m:e>
                        <m:r>
                          <a:rPr lang="en-US" sz="2400" i="1">
                            <a:latin typeface="Cambria Math"/>
                          </a:rPr>
                          <m:t>𝑚</m:t>
                        </m:r>
                      </m:e>
                      <m:sub>
                        <m:r>
                          <a:rPr lang="en-US" sz="2400" b="0" i="1" smtClean="0">
                            <a:latin typeface="Cambria Math"/>
                          </a:rPr>
                          <m:t>1</m:t>
                        </m:r>
                      </m:sub>
                    </m:sSub>
                    <m:r>
                      <a:rPr lang="en-US" sz="2400" b="0" i="1" smtClean="0">
                        <a:latin typeface="Cambria Math"/>
                      </a:rPr>
                      <m:t>,…)</m:t>
                    </m:r>
                  </m:oMath>
                </a14:m>
                <a:r>
                  <a:rPr lang="en-US" sz="2400" dirty="0" smtClean="0"/>
                  <a:t>,  </a:t>
                </a:r>
                <a:r>
                  <a:rPr lang="ka-GE" sz="2400" dirty="0" smtClean="0"/>
                  <a:t>ისე </a:t>
                </a:r>
                <a:r>
                  <a:rPr lang="ka-GE" sz="2400" dirty="0"/>
                  <a:t>რომ თითოეული მეტია ან ტოლია </a:t>
                </a:r>
                <a:r>
                  <a:rPr lang="ka-GE" sz="2400" dirty="0" smtClean="0"/>
                  <a:t>2-ის</a:t>
                </a:r>
                <a:r>
                  <a:rPr lang="ka-GE" sz="2400" dirty="0" smtClean="0"/>
                  <a:t>.</a:t>
                </a:r>
                <a:r>
                  <a:rPr lang="en-US" sz="2400" dirty="0" smtClean="0"/>
                  <a:t> </a:t>
                </a:r>
                <a:r>
                  <a:rPr lang="ka-GE" sz="2400" dirty="0" smtClean="0"/>
                  <a:t>განვსაზღვროთ</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a:rPr>
                          <m:t>𝑍</m:t>
                        </m:r>
                      </m:e>
                      <m:sub>
                        <m:sSub>
                          <m:sSubPr>
                            <m:ctrlPr>
                              <a:rPr lang="en-US" sz="2400" i="1" smtClean="0">
                                <a:latin typeface="Cambria Math" panose="02040503050406030204" pitchFamily="18" charset="0"/>
                              </a:rPr>
                            </m:ctrlPr>
                          </m:sSubPr>
                          <m:e>
                            <m:r>
                              <a:rPr lang="en-US" sz="2400" b="0" i="1" smtClean="0">
                                <a:latin typeface="Cambria Math"/>
                              </a:rPr>
                              <m:t>𝑚</m:t>
                            </m:r>
                          </m:e>
                          <m:sub>
                            <m:r>
                              <a:rPr lang="en-US" sz="2400" b="0" i="1" smtClean="0">
                                <a:latin typeface="Cambria Math"/>
                              </a:rPr>
                              <m:t>𝑘</m:t>
                            </m:r>
                          </m:sub>
                        </m:sSub>
                      </m:sub>
                    </m:sSub>
                    <m:r>
                      <a:rPr lang="en-US" sz="2400" b="0" i="1" smtClean="0">
                        <a:latin typeface="Cambria Math"/>
                      </a:rPr>
                      <m:t>={0,1,…,</m:t>
                    </m:r>
                    <m:sSub>
                      <m:sSubPr>
                        <m:ctrlPr>
                          <a:rPr lang="en-US" sz="2400" i="1">
                            <a:latin typeface="Cambria Math" panose="02040503050406030204" pitchFamily="18" charset="0"/>
                          </a:rPr>
                        </m:ctrlPr>
                      </m:sSubPr>
                      <m:e>
                        <m:r>
                          <a:rPr lang="en-US" sz="2400" i="1">
                            <a:latin typeface="Cambria Math"/>
                          </a:rPr>
                          <m:t>𝑚</m:t>
                        </m:r>
                      </m:e>
                      <m:sub>
                        <m:r>
                          <a:rPr lang="en-US" sz="2400" b="0" i="1" smtClean="0">
                            <a:latin typeface="Cambria Math"/>
                          </a:rPr>
                          <m:t>𝑘</m:t>
                        </m:r>
                      </m:sub>
                    </m:sSub>
                    <m:r>
                      <a:rPr lang="en-US" sz="2400" b="0" i="1" smtClean="0">
                        <a:latin typeface="Cambria Math"/>
                      </a:rPr>
                      <m:t>−1}</m:t>
                    </m:r>
                  </m:oMath>
                </a14:m>
                <a:r>
                  <a:rPr lang="en-US" sz="2400" dirty="0" smtClean="0"/>
                  <a:t/>
                </a:r>
                <a:br>
                  <a:rPr lang="en-US" sz="2400" dirty="0" smtClean="0"/>
                </a:br>
                <a:r>
                  <a:rPr lang="ka-GE" sz="2400" dirty="0"/>
                  <a:t>ჯგუფი </a:t>
                </a:r>
                <a:r>
                  <a:rPr lang="ka-GE" sz="2400" dirty="0" smtClean="0"/>
                  <a:t>მოდულით</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  </m:t>
                        </m:r>
                        <m:r>
                          <a:rPr lang="en-US" sz="2400" i="1">
                            <a:latin typeface="Cambria Math"/>
                          </a:rPr>
                          <m:t>𝑚</m:t>
                        </m:r>
                      </m:e>
                      <m:sub>
                        <m:r>
                          <a:rPr lang="en-US" sz="2400" b="0" i="1" smtClean="0">
                            <a:latin typeface="Cambria Math"/>
                          </a:rPr>
                          <m:t>𝑘</m:t>
                        </m:r>
                      </m:sub>
                    </m:sSub>
                  </m:oMath>
                </a14:m>
                <a:r>
                  <a:rPr lang="ka-GE" sz="2400" baseline="-25000" dirty="0" smtClean="0"/>
                  <a:t>.</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a:rPr>
                          <m:t>𝐺</m:t>
                        </m:r>
                      </m:e>
                      <m:sub>
                        <m:r>
                          <a:rPr lang="en-US" sz="2400" b="0" i="1" smtClean="0">
                            <a:latin typeface="Cambria Math"/>
                          </a:rPr>
                          <m:t>𝑚</m:t>
                        </m:r>
                      </m:sub>
                    </m:sSub>
                  </m:oMath>
                </a14:m>
                <a:r>
                  <a:rPr lang="ka-GE" sz="2400" dirty="0" smtClean="0"/>
                  <a:t>-</a:t>
                </a:r>
                <a:r>
                  <a:rPr lang="ka-GE" sz="2400" dirty="0"/>
                  <a:t>ს ეწოდება ვილენკინის ჯგუფი.მისი </a:t>
                </a:r>
                <a:r>
                  <a:rPr lang="ka-GE" sz="2400" dirty="0" smtClean="0"/>
                  <a:t>ელემენტები </a:t>
                </a:r>
                <a:r>
                  <a:rPr lang="ka-GE" sz="2400" dirty="0"/>
                  <a:t>შეგვიძლია შემდეგნაირად წარმოვადგინოთ</a:t>
                </a:r>
                <a:r>
                  <a:rPr lang="ka-GE" sz="2400" dirty="0" smtClean="0"/>
                  <a:t>:</a:t>
                </a:r>
                <a:r>
                  <a:rPr lang="en-US" sz="2400" dirty="0" smtClean="0"/>
                  <a:t/>
                </a:r>
                <a:br>
                  <a:rPr lang="en-US" sz="2400" dirty="0" smtClean="0"/>
                </a:br>
                <a:r>
                  <a:rPr lang="ka-GE" sz="2400" dirty="0" smtClean="0"/>
                  <a:t> </a:t>
                </a:r>
                <a14:m>
                  <m:oMath xmlns:m="http://schemas.openxmlformats.org/officeDocument/2006/math">
                    <m:r>
                      <a:rPr lang="en-US" sz="2400" b="0" i="0" smtClean="0">
                        <a:latin typeface="Cambria Math" panose="02040503050406030204" pitchFamily="18" charset="0"/>
                      </a:rPr>
                      <m:t>                              </m:t>
                    </m:r>
                    <m:r>
                      <m:rPr>
                        <m:sty m:val="p"/>
                      </m:rPr>
                      <a:rPr lang="en-US" sz="2400" b="0" i="0" smtClean="0">
                        <a:latin typeface="Cambria Math"/>
                      </a:rPr>
                      <m:t>x</m:t>
                    </m:r>
                    <m:r>
                      <a:rPr lang="en-US" sz="2400" i="1">
                        <a:latin typeface="Cambria Math"/>
                      </a:rPr>
                      <m:t>≔</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b="0" i="1" smtClean="0">
                                <a:latin typeface="Cambria Math"/>
                              </a:rPr>
                              <m:t>𝑥</m:t>
                            </m:r>
                          </m:e>
                          <m:sub>
                            <m:r>
                              <a:rPr lang="en-US" sz="2400" i="1">
                                <a:latin typeface="Cambria Math"/>
                              </a:rPr>
                              <m:t>0</m:t>
                            </m:r>
                          </m:sub>
                        </m:sSub>
                        <m:r>
                          <a:rPr lang="en-US" sz="2400" i="1">
                            <a:latin typeface="Cambria Math"/>
                          </a:rPr>
                          <m:t>,</m:t>
                        </m:r>
                        <m:sSub>
                          <m:sSubPr>
                            <m:ctrlPr>
                              <a:rPr lang="en-US" sz="2400" i="1">
                                <a:latin typeface="Cambria Math" panose="02040503050406030204" pitchFamily="18" charset="0"/>
                              </a:rPr>
                            </m:ctrlPr>
                          </m:sSubPr>
                          <m:e>
                            <m:r>
                              <a:rPr lang="en-US" sz="2400" b="0" i="1" smtClean="0">
                                <a:latin typeface="Cambria Math"/>
                              </a:rPr>
                              <m:t>𝑥</m:t>
                            </m:r>
                          </m:e>
                          <m:sub>
                            <m:r>
                              <a:rPr lang="en-US" sz="2400" i="1">
                                <a:latin typeface="Cambria Math"/>
                              </a:rPr>
                              <m:t>1</m:t>
                            </m:r>
                          </m:sub>
                        </m:sSub>
                        <m:r>
                          <a:rPr lang="en-US" sz="2400" i="1">
                            <a:latin typeface="Cambria Math"/>
                          </a:rPr>
                          <m:t>,…</m:t>
                        </m:r>
                        <m:r>
                          <a:rPr lang="en-US" sz="2400" b="0" i="1" smtClean="0">
                            <a:latin typeface="Cambria Math"/>
                          </a:rPr>
                          <m:t>,</m:t>
                        </m:r>
                        <m:sSub>
                          <m:sSubPr>
                            <m:ctrlPr>
                              <a:rPr lang="en-US" sz="2400" i="1">
                                <a:latin typeface="Cambria Math" panose="02040503050406030204" pitchFamily="18" charset="0"/>
                              </a:rPr>
                            </m:ctrlPr>
                          </m:sSubPr>
                          <m:e>
                            <m:r>
                              <a:rPr lang="en-US" sz="2400" i="1">
                                <a:latin typeface="Cambria Math"/>
                              </a:rPr>
                              <m:t>𝑥</m:t>
                            </m:r>
                          </m:e>
                          <m:sub>
                            <m:r>
                              <a:rPr lang="en-US" sz="2400" b="0" i="1" smtClean="0">
                                <a:latin typeface="Cambria Math"/>
                              </a:rPr>
                              <m:t>𝑗</m:t>
                            </m:r>
                          </m:sub>
                        </m:sSub>
                        <m:r>
                          <a:rPr lang="en-US" sz="2400" b="0" i="1" smtClean="0">
                            <a:latin typeface="Cambria Math"/>
                          </a:rPr>
                          <m:t>,…</m:t>
                        </m:r>
                      </m:e>
                    </m:d>
                    <m:r>
                      <a:rPr lang="en-US" sz="2400" b="0" i="1" smtClean="0">
                        <a:latin typeface="Cambria Math"/>
                      </a:rPr>
                      <m:t>,     </m:t>
                    </m:r>
                    <m:d>
                      <m:dPr>
                        <m:ctrlPr>
                          <a:rPr lang="en-US" sz="2400" b="0" i="1" smtClean="0">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𝑥</m:t>
                            </m:r>
                          </m:e>
                          <m:sub>
                            <m:r>
                              <a:rPr lang="en-US" sz="2400" b="0" i="1" smtClean="0">
                                <a:latin typeface="Cambria Math"/>
                              </a:rPr>
                              <m:t>𝑗</m:t>
                            </m:r>
                          </m:sub>
                        </m:sSub>
                        <m:r>
                          <a:rPr lang="en-US" sz="2400" i="1" smtClean="0">
                            <a:latin typeface="Cambria Math"/>
                            <a:ea typeface="Cambria Math"/>
                          </a:rPr>
                          <m:t>∈</m:t>
                        </m:r>
                        <m:sSub>
                          <m:sSubPr>
                            <m:ctrlPr>
                              <a:rPr lang="en-US" sz="2400" i="1">
                                <a:latin typeface="Cambria Math" panose="02040503050406030204" pitchFamily="18" charset="0"/>
                              </a:rPr>
                            </m:ctrlPr>
                          </m:sSubPr>
                          <m:e>
                            <m:r>
                              <a:rPr lang="en-US" sz="2400" i="1">
                                <a:latin typeface="Cambria Math"/>
                              </a:rPr>
                              <m:t>𝑍</m:t>
                            </m:r>
                          </m:e>
                          <m:sub>
                            <m:sSub>
                              <m:sSubPr>
                                <m:ctrlPr>
                                  <a:rPr lang="en-US" sz="2400" i="1">
                                    <a:latin typeface="Cambria Math" panose="02040503050406030204" pitchFamily="18" charset="0"/>
                                  </a:rPr>
                                </m:ctrlPr>
                              </m:sSubPr>
                              <m:e>
                                <m:r>
                                  <a:rPr lang="en-US" sz="2400" i="1">
                                    <a:latin typeface="Cambria Math"/>
                                  </a:rPr>
                                  <m:t>𝑚</m:t>
                                </m:r>
                              </m:e>
                              <m:sub>
                                <m:r>
                                  <a:rPr lang="en-US" sz="2400" i="1">
                                    <a:latin typeface="Cambria Math"/>
                                  </a:rPr>
                                  <m:t>𝑘</m:t>
                                </m:r>
                              </m:sub>
                            </m:sSub>
                          </m:sub>
                        </m:sSub>
                      </m:e>
                    </m:d>
                    <m:r>
                      <a:rPr lang="en-US" sz="2400" b="0" i="1" smtClean="0">
                        <a:latin typeface="Cambria Math"/>
                      </a:rPr>
                      <m:t>.</m:t>
                    </m:r>
                  </m:oMath>
                </a14:m>
                <a:r>
                  <a:rPr lang="en-US" sz="2400" dirty="0" smtClean="0"/>
                  <a:t/>
                </a:r>
                <a:br>
                  <a:rPr lang="en-US" sz="2400" dirty="0" smtClean="0"/>
                </a:br>
                <a:r>
                  <a:rPr lang="ka-GE" sz="2400" dirty="0" smtClean="0"/>
                  <a:t>+ </a:t>
                </a:r>
                <a:r>
                  <a:rPr lang="ka-GE" sz="2400" dirty="0"/>
                  <a:t>ოპერაცია განვმარტოთ</a:t>
                </a:r>
                <a:r>
                  <a:rPr lang="ka-GE" sz="2400" dirty="0" smtClean="0"/>
                  <a:t>:</a:t>
                </a:r>
                <a:r>
                  <a:rPr lang="en-US" sz="2400" dirty="0" smtClean="0"/>
                  <a:t/>
                </a:r>
                <a:br>
                  <a:rPr lang="en-US" sz="2400" dirty="0" smtClean="0"/>
                </a:br>
                <a:r>
                  <a:rPr lang="ka-GE" sz="2400" dirty="0" smtClean="0"/>
                  <a:t> </a:t>
                </a:r>
                <a14:m>
                  <m:oMath xmlns:m="http://schemas.openxmlformats.org/officeDocument/2006/math">
                    <m:r>
                      <m:rPr>
                        <m:sty m:val="p"/>
                      </m:rPr>
                      <a:rPr lang="en-US" sz="2000">
                        <a:latin typeface="Cambria Math"/>
                      </a:rPr>
                      <m:t>x</m:t>
                    </m:r>
                    <m:r>
                      <a:rPr lang="en-US" sz="2000" b="0" i="0" smtClean="0">
                        <a:latin typeface="Cambria Math"/>
                      </a:rPr>
                      <m:t>+</m:t>
                    </m:r>
                    <m:r>
                      <m:rPr>
                        <m:sty m:val="p"/>
                      </m:rPr>
                      <a:rPr lang="en-US" sz="2000" b="0" i="0" smtClean="0">
                        <a:latin typeface="Cambria Math"/>
                      </a:rPr>
                      <m:t>y</m:t>
                    </m:r>
                    <m:r>
                      <a:rPr lang="en-US" sz="2000" b="0" i="1" smtClean="0">
                        <a:latin typeface="Cambria Math"/>
                      </a:rPr>
                      <m:t>=</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m:t>
                            </m:r>
                            <m:r>
                              <a:rPr lang="en-US" sz="2000" i="1">
                                <a:latin typeface="Cambria Math"/>
                              </a:rPr>
                              <m:t>𝑥</m:t>
                            </m:r>
                          </m:e>
                          <m:sub>
                            <m:r>
                              <a:rPr lang="en-US" sz="2000" i="1">
                                <a:latin typeface="Cambria Math"/>
                              </a:rPr>
                              <m:t>0</m:t>
                            </m:r>
                          </m:sub>
                        </m:sSub>
                        <m:r>
                          <a:rPr lang="en-US" sz="2000" b="0" i="1" smtClean="0">
                            <a:latin typeface="Cambria Math"/>
                          </a:rPr>
                          <m:t>+</m:t>
                        </m:r>
                        <m:sSub>
                          <m:sSubPr>
                            <m:ctrlPr>
                              <a:rPr lang="en-US" sz="2000" i="1">
                                <a:latin typeface="Cambria Math" panose="02040503050406030204" pitchFamily="18" charset="0"/>
                              </a:rPr>
                            </m:ctrlPr>
                          </m:sSubPr>
                          <m:e>
                            <m:r>
                              <a:rPr lang="en-US" sz="2000" b="0" i="1" smtClean="0">
                                <a:latin typeface="Cambria Math"/>
                              </a:rPr>
                              <m:t>𝑦</m:t>
                            </m:r>
                          </m:e>
                          <m:sub>
                            <m:r>
                              <a:rPr lang="en-US" sz="2000" i="1" smtClean="0">
                                <a:latin typeface="Cambria Math"/>
                              </a:rPr>
                              <m:t>0</m:t>
                            </m:r>
                          </m:sub>
                        </m:sSub>
                        <m:r>
                          <a:rPr lang="en-US" sz="2000" b="0" i="1" smtClean="0">
                            <a:latin typeface="Cambria Math"/>
                          </a:rPr>
                          <m:t> </m:t>
                        </m:r>
                        <m:r>
                          <a:rPr lang="en-US" sz="2000" b="0" i="1" smtClean="0">
                            <a:latin typeface="Cambria Math" panose="02040503050406030204" pitchFamily="18" charset="0"/>
                          </a:rPr>
                          <m:t>)</m:t>
                        </m:r>
                        <m:r>
                          <a:rPr lang="en-US" sz="2000" b="0" i="1" smtClean="0">
                            <a:latin typeface="Cambria Math"/>
                          </a:rPr>
                          <m:t>𝑚𝑜𝑑</m:t>
                        </m:r>
                        <m:sSub>
                          <m:sSubPr>
                            <m:ctrlPr>
                              <a:rPr lang="en-US" sz="2000" i="1">
                                <a:latin typeface="Cambria Math" panose="02040503050406030204" pitchFamily="18" charset="0"/>
                              </a:rPr>
                            </m:ctrlPr>
                          </m:sSubPr>
                          <m:e>
                            <m:r>
                              <a:rPr lang="en-US" sz="2000" b="0" i="1" smtClean="0">
                                <a:latin typeface="Cambria Math"/>
                              </a:rPr>
                              <m:t>𝑚</m:t>
                            </m:r>
                          </m:e>
                          <m:sub>
                            <m:r>
                              <a:rPr lang="en-US" sz="2000" i="1">
                                <a:latin typeface="Cambria Math"/>
                              </a:rPr>
                              <m:t>0</m:t>
                            </m:r>
                          </m:sub>
                        </m:sSub>
                        <m:r>
                          <a:rPr lang="en-US" sz="2000" i="1">
                            <a:latin typeface="Cambria Math"/>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m:t>
                            </m:r>
                            <m:r>
                              <a:rPr lang="en-US" sz="2000" i="1">
                                <a:latin typeface="Cambria Math"/>
                              </a:rPr>
                              <m:t>𝑥</m:t>
                            </m:r>
                          </m:e>
                          <m:sub>
                            <m:r>
                              <a:rPr lang="en-US" sz="2000" i="1">
                                <a:latin typeface="Cambria Math"/>
                              </a:rPr>
                              <m:t>1</m:t>
                            </m:r>
                          </m:sub>
                        </m:sSub>
                        <m:r>
                          <a:rPr lang="en-US" sz="2000" b="0" i="1" smtClean="0">
                            <a:latin typeface="Cambria Math"/>
                          </a:rPr>
                          <m:t>+</m:t>
                        </m:r>
                        <m:sSub>
                          <m:sSubPr>
                            <m:ctrlPr>
                              <a:rPr lang="en-US" sz="2000" i="1">
                                <a:latin typeface="Cambria Math" panose="02040503050406030204" pitchFamily="18" charset="0"/>
                              </a:rPr>
                            </m:ctrlPr>
                          </m:sSubPr>
                          <m:e>
                            <m:r>
                              <a:rPr lang="en-US" sz="2000" b="0" i="1" smtClean="0">
                                <a:latin typeface="Cambria Math"/>
                              </a:rPr>
                              <m:t>𝑦</m:t>
                            </m:r>
                          </m:e>
                          <m:sub>
                            <m:r>
                              <a:rPr lang="en-US" sz="2000" b="0" i="1" smtClean="0">
                                <a:latin typeface="Cambria Math" panose="02040503050406030204" pitchFamily="18" charset="0"/>
                              </a:rPr>
                              <m:t>1</m:t>
                            </m:r>
                            <m:r>
                              <a:rPr lang="en-US" sz="2000" b="0" i="1" smtClean="0">
                                <a:latin typeface="Cambria Math"/>
                              </a:rPr>
                              <m:t> </m:t>
                            </m:r>
                          </m:sub>
                        </m:sSub>
                        <m:r>
                          <a:rPr lang="en-US" sz="2000" b="0" i="1" smtClean="0">
                            <a:latin typeface="Cambria Math" panose="02040503050406030204" pitchFamily="18" charset="0"/>
                          </a:rPr>
                          <m:t>)</m:t>
                        </m:r>
                        <m:r>
                          <a:rPr lang="en-US" sz="2000" b="0" i="1" smtClean="0">
                            <a:latin typeface="Cambria Math"/>
                          </a:rPr>
                          <m:t>𝑚𝑜𝑑</m:t>
                        </m:r>
                        <m:sSub>
                          <m:sSubPr>
                            <m:ctrlPr>
                              <a:rPr lang="en-US" sz="2000" i="1">
                                <a:latin typeface="Cambria Math" panose="02040503050406030204" pitchFamily="18" charset="0"/>
                              </a:rPr>
                            </m:ctrlPr>
                          </m:sSubPr>
                          <m:e>
                            <m:r>
                              <a:rPr lang="en-US" sz="2000" b="0" i="1" smtClean="0">
                                <a:latin typeface="Cambria Math"/>
                              </a:rPr>
                              <m:t>𝑚</m:t>
                            </m:r>
                          </m:e>
                          <m:sub>
                            <m:r>
                              <a:rPr lang="en-US" sz="2000" b="0" i="1" smtClean="0">
                                <a:latin typeface="Cambria Math" panose="02040503050406030204" pitchFamily="18" charset="0"/>
                              </a:rPr>
                              <m:t>1</m:t>
                            </m:r>
                          </m:sub>
                        </m:sSub>
                        <m:r>
                          <a:rPr lang="en-US" sz="2000" i="1">
                            <a:latin typeface="Cambria Math"/>
                          </a:rPr>
                          <m:t>,…,</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a:rPr>
                              <m:t>𝑥</m:t>
                            </m:r>
                          </m:e>
                          <m:sub>
                            <m:r>
                              <a:rPr lang="en-US" sz="2000" i="1">
                                <a:latin typeface="Cambria Math"/>
                              </a:rPr>
                              <m:t>𝑗</m:t>
                            </m:r>
                          </m:sub>
                        </m:sSub>
                        <m:r>
                          <a:rPr lang="en-US" sz="2000" b="0" i="1" smtClean="0">
                            <a:latin typeface="Cambria Math"/>
                          </a:rPr>
                          <m:t>+</m:t>
                        </m:r>
                        <m:sSub>
                          <m:sSubPr>
                            <m:ctrlPr>
                              <a:rPr lang="en-US" sz="2000" i="1">
                                <a:latin typeface="Cambria Math" panose="02040503050406030204" pitchFamily="18" charset="0"/>
                              </a:rPr>
                            </m:ctrlPr>
                          </m:sSubPr>
                          <m:e>
                            <m:r>
                              <a:rPr lang="en-US" sz="2000" b="0" i="1" smtClean="0">
                                <a:latin typeface="Cambria Math"/>
                              </a:rPr>
                              <m:t>𝑦</m:t>
                            </m:r>
                          </m:e>
                          <m:sub>
                            <m:r>
                              <a:rPr lang="en-US" sz="2000" b="0" i="1" smtClean="0">
                                <a:latin typeface="Cambria Math" panose="02040503050406030204" pitchFamily="18" charset="0"/>
                              </a:rPr>
                              <m:t>𝐽</m:t>
                            </m:r>
                          </m:sub>
                        </m:sSub>
                        <m:r>
                          <a:rPr lang="en-US" sz="2000" b="0" i="1" smtClean="0">
                            <a:latin typeface="Cambria Math" panose="02040503050406030204" pitchFamily="18" charset="0"/>
                          </a:rPr>
                          <m:t>)</m:t>
                        </m:r>
                        <m:r>
                          <a:rPr lang="en-US" sz="2000" b="0" i="1" smtClean="0">
                            <a:latin typeface="Cambria Math"/>
                          </a:rPr>
                          <m:t>𝑚𝑜𝑑</m:t>
                        </m:r>
                        <m:sSub>
                          <m:sSubPr>
                            <m:ctrlPr>
                              <a:rPr lang="en-US" sz="2000" i="1">
                                <a:latin typeface="Cambria Math" panose="02040503050406030204" pitchFamily="18" charset="0"/>
                              </a:rPr>
                            </m:ctrlPr>
                          </m:sSubPr>
                          <m:e>
                            <m:r>
                              <a:rPr lang="en-US" sz="2000" b="0" i="1" smtClean="0">
                                <a:latin typeface="Cambria Math"/>
                              </a:rPr>
                              <m:t>𝑚</m:t>
                            </m:r>
                          </m:e>
                          <m:sub>
                            <m:r>
                              <a:rPr lang="en-US" sz="2000" b="0" i="1" smtClean="0">
                                <a:latin typeface="Cambria Math" panose="02040503050406030204" pitchFamily="18" charset="0"/>
                              </a:rPr>
                              <m:t>𝐽</m:t>
                            </m:r>
                          </m:sub>
                        </m:sSub>
                        <m:r>
                          <a:rPr lang="en-US" sz="2000" i="1">
                            <a:latin typeface="Cambria Math"/>
                          </a:rPr>
                          <m:t>,…</m:t>
                        </m:r>
                      </m:e>
                    </m:d>
                    <m:r>
                      <a:rPr lang="en-US" sz="2000" i="1">
                        <a:latin typeface="Cambria Math"/>
                      </a:rPr>
                      <m:t>, </m:t>
                    </m:r>
                  </m:oMath>
                </a14:m>
                <a:r>
                  <a:rPr lang="en-US" sz="2400" dirty="0" smtClean="0"/>
                  <a:t/>
                </a:r>
                <a:br>
                  <a:rPr lang="en-US" sz="2400" dirty="0" smtClean="0"/>
                </a:br>
                <a:r>
                  <a:rPr lang="ka-GE" sz="2400" dirty="0" smtClean="0"/>
                  <a:t>სადაც </a:t>
                </a:r>
                <a14:m>
                  <m:oMath xmlns:m="http://schemas.openxmlformats.org/officeDocument/2006/math">
                    <m:r>
                      <m:rPr>
                        <m:sty m:val="p"/>
                      </m:rPr>
                      <a:rPr lang="en-US" sz="2400">
                        <a:latin typeface="Cambria Math"/>
                      </a:rPr>
                      <m:t>x</m:t>
                    </m:r>
                    <m:r>
                      <a:rPr lang="en-US" sz="2400" i="1">
                        <a:latin typeface="Cambria Math"/>
                      </a:rPr>
                      <m:t>≔</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𝑥</m:t>
                            </m:r>
                          </m:e>
                          <m:sub>
                            <m:r>
                              <a:rPr lang="en-US" sz="2400" i="1">
                                <a:latin typeface="Cambria Math"/>
                              </a:rPr>
                              <m:t>0</m:t>
                            </m:r>
                          </m:sub>
                        </m:sSub>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𝑥</m:t>
                            </m:r>
                          </m:e>
                          <m:sub>
                            <m:r>
                              <a:rPr lang="en-US" sz="2400" i="1">
                                <a:latin typeface="Cambria Math"/>
                              </a:rPr>
                              <m:t>𝑗</m:t>
                            </m:r>
                          </m:sub>
                        </m:sSub>
                        <m:r>
                          <a:rPr lang="en-US" sz="2400" i="1">
                            <a:latin typeface="Cambria Math"/>
                          </a:rPr>
                          <m:t>,…</m:t>
                        </m:r>
                      </m:e>
                    </m:d>
                  </m:oMath>
                </a14:m>
                <a:r>
                  <a:rPr lang="en-US" sz="2400" dirty="0" smtClean="0"/>
                  <a:t>    </a:t>
                </a:r>
                <a:r>
                  <a:rPr lang="ka-GE" sz="2400" dirty="0" smtClean="0"/>
                  <a:t>და</a:t>
                </a:r>
                <a14:m>
                  <m:oMath xmlns:m="http://schemas.openxmlformats.org/officeDocument/2006/math">
                    <m:r>
                      <a:rPr lang="en-US" sz="2400" b="0" i="0" dirty="0" smtClean="0">
                        <a:latin typeface="Cambria Math" panose="02040503050406030204" pitchFamily="18" charset="0"/>
                      </a:rPr>
                      <m:t>     </m:t>
                    </m:r>
                    <m:r>
                      <m:rPr>
                        <m:sty m:val="p"/>
                      </m:rPr>
                      <a:rPr lang="en-US" sz="2400" dirty="0" smtClean="0">
                        <a:latin typeface="Cambria Math"/>
                      </a:rPr>
                      <m:t>y</m:t>
                    </m:r>
                    <m:r>
                      <a:rPr lang="en-US" sz="2400" i="1">
                        <a:latin typeface="Cambria Math"/>
                      </a:rPr>
                      <m:t>≔</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b="0" i="1" smtClean="0">
                                <a:latin typeface="Cambria Math"/>
                              </a:rPr>
                              <m:t>𝑦</m:t>
                            </m:r>
                          </m:e>
                          <m:sub>
                            <m:r>
                              <a:rPr lang="en-US" sz="2400" i="1">
                                <a:latin typeface="Cambria Math"/>
                              </a:rPr>
                              <m:t>0</m:t>
                            </m:r>
                          </m:sub>
                        </m:sSub>
                        <m:r>
                          <a:rPr lang="en-US" sz="2400" i="1">
                            <a:latin typeface="Cambria Math"/>
                          </a:rPr>
                          <m:t>,</m:t>
                        </m:r>
                        <m:sSub>
                          <m:sSubPr>
                            <m:ctrlPr>
                              <a:rPr lang="en-US" sz="2400" i="1">
                                <a:latin typeface="Cambria Math" panose="02040503050406030204" pitchFamily="18" charset="0"/>
                              </a:rPr>
                            </m:ctrlPr>
                          </m:sSubPr>
                          <m:e>
                            <m:r>
                              <a:rPr lang="en-US" sz="2400" b="0" i="1" smtClean="0">
                                <a:latin typeface="Cambria Math"/>
                              </a:rPr>
                              <m:t>𝑦</m:t>
                            </m:r>
                          </m:e>
                          <m:sub>
                            <m:r>
                              <a:rPr lang="en-US" sz="2400" i="1">
                                <a:latin typeface="Cambria Math"/>
                              </a:rPr>
                              <m:t>1</m:t>
                            </m:r>
                          </m:sub>
                        </m:sSub>
                        <m:r>
                          <a:rPr lang="en-US" sz="2400" i="1">
                            <a:latin typeface="Cambria Math"/>
                          </a:rPr>
                          <m:t>,…,</m:t>
                        </m:r>
                        <m:sSub>
                          <m:sSubPr>
                            <m:ctrlPr>
                              <a:rPr lang="en-US" sz="2400" i="1">
                                <a:latin typeface="Cambria Math" panose="02040503050406030204" pitchFamily="18" charset="0"/>
                              </a:rPr>
                            </m:ctrlPr>
                          </m:sSubPr>
                          <m:e>
                            <m:r>
                              <a:rPr lang="en-US" sz="2400" b="0" i="1" smtClean="0">
                                <a:latin typeface="Cambria Math"/>
                              </a:rPr>
                              <m:t>𝑦</m:t>
                            </m:r>
                          </m:e>
                          <m:sub>
                            <m:r>
                              <a:rPr lang="en-US" sz="2400" i="1">
                                <a:latin typeface="Cambria Math"/>
                              </a:rPr>
                              <m:t>𝑗</m:t>
                            </m:r>
                          </m:sub>
                        </m:sSub>
                        <m:r>
                          <a:rPr lang="en-US" sz="2400" i="1">
                            <a:latin typeface="Cambria Math"/>
                          </a:rPr>
                          <m:t>,…</m:t>
                        </m:r>
                      </m:e>
                    </m:d>
                    <m:r>
                      <a:rPr lang="en-US" sz="2400" i="1" smtClean="0">
                        <a:latin typeface="Cambria Math"/>
                        <a:ea typeface="Cambria Math"/>
                      </a:rPr>
                      <m:t>∈</m:t>
                    </m:r>
                    <m:sSub>
                      <m:sSubPr>
                        <m:ctrlPr>
                          <a:rPr lang="en-US" sz="2400" i="1">
                            <a:latin typeface="Cambria Math" panose="02040503050406030204" pitchFamily="18" charset="0"/>
                          </a:rPr>
                        </m:ctrlPr>
                      </m:sSubPr>
                      <m:e>
                        <m:r>
                          <a:rPr lang="en-US" sz="2400" i="1">
                            <a:latin typeface="Cambria Math"/>
                          </a:rPr>
                          <m:t>𝐺</m:t>
                        </m:r>
                      </m:e>
                      <m:sub>
                        <m:r>
                          <a:rPr lang="en-US" sz="2400" b="0" i="1" smtClean="0">
                            <a:latin typeface="Cambria Math"/>
                          </a:rPr>
                          <m:t>𝑚</m:t>
                        </m:r>
                      </m:sub>
                    </m:sSub>
                    <m:r>
                      <a:rPr lang="en-US" sz="2400" b="0" i="1" smtClean="0">
                        <a:latin typeface="Cambria Math"/>
                      </a:rPr>
                      <m:t>.</m:t>
                    </m:r>
                  </m:oMath>
                </a14:m>
                <a:r>
                  <a:rPr lang="en-US" sz="2400" dirty="0" smtClean="0"/>
                  <a:t/>
                </a:r>
                <a:br>
                  <a:rPr lang="en-US" sz="2400" dirty="0" smtClean="0"/>
                </a:br>
                <a:r>
                  <a:rPr lang="en-US" sz="2400" dirty="0" smtClean="0"/>
                  <a:t/>
                </a:r>
                <a:br>
                  <a:rPr lang="en-US" sz="2400" dirty="0" smtClean="0"/>
                </a:br>
                <a:r>
                  <a:rPr lang="ka-GE" sz="2400" dirty="0" smtClean="0"/>
                  <a:t>ავაგოთ სისტემა შემდეგი ხერხით:</a:t>
                </a:r>
                <a:r>
                  <a:rPr lang="en-US" sz="2400" dirty="0" smtClean="0"/>
                  <a:t/>
                </a:r>
                <a:br>
                  <a:rPr lang="en-US" sz="2400" dirty="0" smtClean="0"/>
                </a:b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a:rPr>
                            <m:t>𝑀</m:t>
                          </m:r>
                        </m:e>
                        <m:sub>
                          <m:r>
                            <a:rPr lang="en-US" sz="2400" i="1">
                              <a:latin typeface="Cambria Math"/>
                            </a:rPr>
                            <m:t>0</m:t>
                          </m:r>
                        </m:sub>
                      </m:sSub>
                      <m:r>
                        <a:rPr lang="en-US" sz="2400" b="0" i="1" smtClean="0">
                          <a:latin typeface="Cambria Math"/>
                        </a:rPr>
                        <m:t>≔1,</m:t>
                      </m:r>
                      <m:sSub>
                        <m:sSubPr>
                          <m:ctrlPr>
                            <a:rPr lang="en-US" sz="2400" i="1">
                              <a:latin typeface="Cambria Math" panose="02040503050406030204" pitchFamily="18" charset="0"/>
                            </a:rPr>
                          </m:ctrlPr>
                        </m:sSubPr>
                        <m:e>
                          <m:r>
                            <a:rPr lang="en-US" sz="2400" b="0" i="1" smtClean="0">
                              <a:latin typeface="Cambria Math"/>
                            </a:rPr>
                            <m:t>𝑀</m:t>
                          </m:r>
                        </m:e>
                        <m:sub>
                          <m:r>
                            <a:rPr lang="en-US" sz="2400" b="0" i="1" smtClean="0">
                              <a:latin typeface="Cambria Math"/>
                            </a:rPr>
                            <m:t>𝑘</m:t>
                          </m:r>
                          <m:r>
                            <a:rPr lang="en-US" sz="2400" b="0" i="1" smtClean="0">
                              <a:latin typeface="Cambria Math"/>
                            </a:rPr>
                            <m:t>+1</m:t>
                          </m:r>
                        </m:sub>
                      </m:sSub>
                      <m:r>
                        <a:rPr lang="en-US" sz="2400" b="0" i="1" smtClean="0">
                          <a:latin typeface="Cambria Math"/>
                        </a:rPr>
                        <m:t>≔</m:t>
                      </m:r>
                      <m:sSub>
                        <m:sSubPr>
                          <m:ctrlPr>
                            <a:rPr lang="en-US" sz="2400" i="1">
                              <a:latin typeface="Cambria Math" panose="02040503050406030204" pitchFamily="18" charset="0"/>
                            </a:rPr>
                          </m:ctrlPr>
                        </m:sSubPr>
                        <m:e>
                          <m:r>
                            <a:rPr lang="en-US" sz="2400" b="0" i="1" smtClean="0">
                              <a:latin typeface="Cambria Math"/>
                            </a:rPr>
                            <m:t>𝑚</m:t>
                          </m:r>
                        </m:e>
                        <m:sub>
                          <m:r>
                            <a:rPr lang="en-US" sz="2400" b="0" i="1" smtClean="0">
                              <a:latin typeface="Cambria Math"/>
                            </a:rPr>
                            <m:t>𝑘</m:t>
                          </m:r>
                        </m:sub>
                      </m:sSub>
                      <m:sSub>
                        <m:sSubPr>
                          <m:ctrlPr>
                            <a:rPr lang="en-US" sz="2400" i="1">
                              <a:latin typeface="Cambria Math" panose="02040503050406030204" pitchFamily="18" charset="0"/>
                            </a:rPr>
                          </m:ctrlPr>
                        </m:sSubPr>
                        <m:e>
                          <m:r>
                            <a:rPr lang="en-US" sz="2400" b="0" i="1" smtClean="0">
                              <a:latin typeface="Cambria Math"/>
                            </a:rPr>
                            <m:t>𝑀</m:t>
                          </m:r>
                        </m:e>
                        <m:sub>
                          <m:r>
                            <a:rPr lang="en-US" sz="2400" b="0" i="1" smtClean="0">
                              <a:latin typeface="Cambria Math"/>
                            </a:rPr>
                            <m:t>𝑘</m:t>
                          </m:r>
                        </m:sub>
                      </m:sSub>
                      <m:r>
                        <a:rPr lang="en-US" sz="2400" b="0" i="1" smtClean="0">
                          <a:latin typeface="Cambria Math"/>
                        </a:rPr>
                        <m:t> </m:t>
                      </m:r>
                      <m:d>
                        <m:dPr>
                          <m:ctrlPr>
                            <a:rPr lang="en-US" sz="2400" b="0" i="1" smtClean="0">
                              <a:latin typeface="Cambria Math" panose="02040503050406030204" pitchFamily="18" charset="0"/>
                            </a:rPr>
                          </m:ctrlPr>
                        </m:dPr>
                        <m:e>
                          <m:r>
                            <a:rPr lang="en-US" sz="2400" b="0" i="1" smtClean="0">
                              <a:latin typeface="Cambria Math"/>
                            </a:rPr>
                            <m:t>𝑘</m:t>
                          </m:r>
                          <m:r>
                            <a:rPr lang="en-US" sz="2400" b="0" i="1" smtClean="0">
                              <a:latin typeface="Cambria Math"/>
                              <a:ea typeface="Cambria Math"/>
                            </a:rPr>
                            <m:t>∈</m:t>
                          </m:r>
                          <m:r>
                            <a:rPr lang="en-US" sz="2400" b="0" i="1" smtClean="0">
                              <a:latin typeface="Cambria Math"/>
                              <a:ea typeface="Cambria Math"/>
                            </a:rPr>
                            <m:t>𝑁</m:t>
                          </m:r>
                        </m:e>
                      </m:d>
                      <m:r>
                        <a:rPr lang="en-US" sz="2400" b="0" i="1" smtClean="0">
                          <a:latin typeface="Cambria Math"/>
                        </a:rPr>
                        <m:t>.</m:t>
                      </m:r>
                    </m:oMath>
                  </m:oMathPara>
                </a14:m>
                <a:r>
                  <a:rPr lang="en-US" sz="2400" dirty="0" smtClean="0"/>
                  <a:t/>
                </a:r>
                <a:br>
                  <a:rPr lang="en-US" sz="2400" dirty="0" smtClean="0"/>
                </a:br>
                <a:r>
                  <a:rPr lang="ka-GE" sz="2400" dirty="0" smtClean="0"/>
                  <a:t>მაშინ ნებისმიერი </a:t>
                </a:r>
                <a14:m>
                  <m:oMath xmlns:m="http://schemas.openxmlformats.org/officeDocument/2006/math">
                    <m:r>
                      <a:rPr lang="en-US" sz="2400" b="0" i="1" smtClean="0">
                        <a:latin typeface="Cambria Math"/>
                      </a:rPr>
                      <m:t>𝑛</m:t>
                    </m:r>
                    <m:r>
                      <a:rPr lang="en-US" sz="2400" b="0" i="1" smtClean="0">
                        <a:latin typeface="Cambria Math"/>
                        <a:ea typeface="Cambria Math"/>
                      </a:rPr>
                      <m:t>∈</m:t>
                    </m:r>
                    <m:r>
                      <a:rPr lang="en-US" sz="2400" b="0" i="1" smtClean="0">
                        <a:latin typeface="Cambria Math"/>
                        <a:ea typeface="Cambria Math"/>
                      </a:rPr>
                      <m:t>𝑁</m:t>
                    </m:r>
                  </m:oMath>
                </a14:m>
                <a:r>
                  <a:rPr lang="ka-GE" sz="2400" dirty="0" smtClean="0"/>
                  <a:t> შეგვიძლია წარმოვადგინოთ:</a:t>
                </a:r>
                <a14:m>
                  <m:oMath xmlns:m="http://schemas.openxmlformats.org/officeDocument/2006/math">
                    <m:nary>
                      <m:naryPr>
                        <m:chr m:val="∑"/>
                        <m:ctrlPr>
                          <a:rPr lang="ka-GE" sz="2400" i="1" smtClean="0">
                            <a:latin typeface="Cambria Math"/>
                          </a:rPr>
                        </m:ctrlPr>
                      </m:naryPr>
                      <m:sub>
                        <m:r>
                          <m:rPr>
                            <m:brk m:alnAt="23"/>
                          </m:rPr>
                          <a:rPr lang="en-US" sz="2400" b="0" i="1" smtClean="0">
                            <a:latin typeface="Cambria Math"/>
                          </a:rPr>
                          <m:t>𝑖</m:t>
                        </m:r>
                        <m:r>
                          <a:rPr lang="en-US" sz="2400" b="0" i="1" smtClean="0">
                            <a:latin typeface="Cambria Math"/>
                          </a:rPr>
                          <m:t>=0</m:t>
                        </m:r>
                      </m:sub>
                      <m:sup>
                        <m:r>
                          <a:rPr lang="ka-GE" sz="2400" i="1" smtClean="0">
                            <a:latin typeface="Cambria Math"/>
                            <a:ea typeface="Cambria Math"/>
                          </a:rPr>
                          <m:t>∞</m:t>
                        </m:r>
                      </m:sup>
                      <m:e>
                        <m:sSub>
                          <m:sSubPr>
                            <m:ctrlPr>
                              <a:rPr lang="ka-GE" sz="2400" i="1" smtClean="0">
                                <a:latin typeface="Cambria Math"/>
                              </a:rPr>
                            </m:ctrlPr>
                          </m:sSubPr>
                          <m:e>
                            <m:r>
                              <a:rPr lang="en-US" sz="2400" b="0" i="1" smtClean="0">
                                <a:latin typeface="Cambria Math"/>
                              </a:rPr>
                              <m:t>𝑛</m:t>
                            </m:r>
                          </m:e>
                          <m:sub>
                            <m:r>
                              <a:rPr lang="en-US" sz="2400" b="0" i="1" smtClean="0">
                                <a:latin typeface="Cambria Math"/>
                              </a:rPr>
                              <m:t>𝑗</m:t>
                            </m:r>
                          </m:sub>
                        </m:sSub>
                        <m:sSub>
                          <m:sSubPr>
                            <m:ctrlPr>
                              <a:rPr lang="ka-GE" sz="2400" i="1" smtClean="0">
                                <a:latin typeface="Cambria Math"/>
                              </a:rPr>
                            </m:ctrlPr>
                          </m:sSubPr>
                          <m:e>
                            <m:r>
                              <a:rPr lang="en-US" sz="2400" b="0" i="1" smtClean="0">
                                <a:latin typeface="Cambria Math"/>
                              </a:rPr>
                              <m:t>𝑀</m:t>
                            </m:r>
                          </m:e>
                          <m:sub>
                            <m:r>
                              <a:rPr lang="en-US" sz="2400" b="0" i="1" smtClean="0">
                                <a:latin typeface="Cambria Math"/>
                              </a:rPr>
                              <m:t>𝑗</m:t>
                            </m:r>
                          </m:sub>
                        </m:sSub>
                      </m:e>
                    </m:nary>
                  </m:oMath>
                </a14:m>
                <a:r>
                  <a:rPr lang="en-US" sz="2400" dirty="0" smtClean="0"/>
                  <a:t/>
                </a:r>
                <a:br>
                  <a:rPr lang="en-US" sz="2400" dirty="0" smtClean="0"/>
                </a:br>
                <a:r>
                  <a:rPr lang="ka-GE" sz="2400" dirty="0" smtClean="0"/>
                  <a:t>სადაც   </a:t>
                </a:r>
                <a14:m>
                  <m:oMath xmlns:m="http://schemas.openxmlformats.org/officeDocument/2006/math">
                    <m:sSub>
                      <m:sSubPr>
                        <m:ctrlPr>
                          <a:rPr lang="ka-GE" sz="2400" i="1">
                            <a:latin typeface="Cambria Math"/>
                          </a:rPr>
                        </m:ctrlPr>
                      </m:sSubPr>
                      <m:e>
                        <m:r>
                          <a:rPr lang="en-US" sz="2400" i="1">
                            <a:latin typeface="Cambria Math"/>
                          </a:rPr>
                          <m:t>𝑛</m:t>
                        </m:r>
                      </m:e>
                      <m:sub>
                        <m:r>
                          <a:rPr lang="en-US" sz="2400" i="1">
                            <a:latin typeface="Cambria Math"/>
                          </a:rPr>
                          <m:t>𝑗</m:t>
                        </m:r>
                      </m:sub>
                    </m:sSub>
                    <m:r>
                      <a:rPr lang="en-US" sz="2400" i="1" smtClean="0">
                        <a:latin typeface="Cambria Math"/>
                        <a:ea typeface="Cambria Math"/>
                      </a:rPr>
                      <m:t>∈</m:t>
                    </m:r>
                    <m:sSub>
                      <m:sSubPr>
                        <m:ctrlPr>
                          <a:rPr lang="en-US" sz="2400" i="1">
                            <a:latin typeface="Cambria Math" panose="02040503050406030204" pitchFamily="18" charset="0"/>
                          </a:rPr>
                        </m:ctrlPr>
                      </m:sSubPr>
                      <m:e>
                        <m:r>
                          <a:rPr lang="en-US" sz="2400" i="1">
                            <a:latin typeface="Cambria Math"/>
                          </a:rPr>
                          <m:t>𝑍</m:t>
                        </m:r>
                      </m:e>
                      <m:sub>
                        <m:sSub>
                          <m:sSubPr>
                            <m:ctrlPr>
                              <a:rPr lang="en-US" sz="2400" i="1">
                                <a:latin typeface="Cambria Math" panose="02040503050406030204" pitchFamily="18" charset="0"/>
                              </a:rPr>
                            </m:ctrlPr>
                          </m:sSubPr>
                          <m:e>
                            <m:r>
                              <a:rPr lang="en-US" sz="2400" i="1">
                                <a:latin typeface="Cambria Math"/>
                              </a:rPr>
                              <m:t>𝑚</m:t>
                            </m:r>
                          </m:e>
                          <m:sub>
                            <m:r>
                              <a:rPr lang="en-US" sz="2400" b="0" i="1" smtClean="0">
                                <a:latin typeface="Cambria Math"/>
                              </a:rPr>
                              <m:t>𝑗</m:t>
                            </m:r>
                          </m:sub>
                        </m:sSub>
                      </m:sub>
                    </m:sSub>
                  </m:oMath>
                </a14:m>
                <a:r>
                  <a:rPr lang="ka-GE" sz="2400" dirty="0" smtClean="0"/>
                  <a:t>.</a:t>
                </a:r>
                <a:endParaRPr lang="en-US" sz="1400" dirty="0"/>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0" y="1066800"/>
                <a:ext cx="9144000" cy="5105400"/>
              </a:xfrm>
              <a:blipFill rotWithShape="0">
                <a:blip r:embed="rId2"/>
                <a:stretch>
                  <a:fillRect l="-1000" t="-2864" b="-8711"/>
                </a:stretch>
              </a:blipFill>
            </p:spPr>
            <p:txBody>
              <a:bodyPr/>
              <a:lstStyle/>
              <a:p>
                <a:r>
                  <a:rPr lang="en-US">
                    <a:noFill/>
                  </a:rPr>
                  <a:t> </a:t>
                </a:r>
              </a:p>
            </p:txBody>
          </p:sp>
        </mc:Fallback>
      </mc:AlternateContent>
      <p:sp>
        <p:nvSpPr>
          <p:cNvPr id="3" name="Content Placeholder 2"/>
          <p:cNvSpPr>
            <a:spLocks noGrp="1"/>
          </p:cNvSpPr>
          <p:nvPr>
            <p:ph idx="1"/>
          </p:nvPr>
        </p:nvSpPr>
        <p:spPr>
          <a:xfrm>
            <a:off x="0" y="228600"/>
            <a:ext cx="8305800" cy="685800"/>
          </a:xfrm>
        </p:spPr>
        <p:txBody>
          <a:bodyPr>
            <a:normAutofit/>
          </a:bodyPr>
          <a:lstStyle/>
          <a:p>
            <a:r>
              <a:rPr lang="ka-GE" sz="3200" b="1" dirty="0" smtClean="0"/>
              <a:t>მინიმალური განმარტებები</a:t>
            </a:r>
            <a:endParaRPr lang="en-US" sz="3200" b="1" dirty="0"/>
          </a:p>
        </p:txBody>
      </p:sp>
    </p:spTree>
    <p:extLst>
      <p:ext uri="{BB962C8B-B14F-4D97-AF65-F5344CB8AC3E}">
        <p14:creationId xmlns:p14="http://schemas.microsoft.com/office/powerpoint/2010/main" val="4015324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762000" y="533400"/>
                <a:ext cx="7772400" cy="5638800"/>
              </a:xfrm>
            </p:spPr>
            <p:txBody>
              <a:bodyPr>
                <a:noAutofit/>
              </a:bodyPr>
              <a:lstStyle/>
              <a:p>
                <a:r>
                  <a:rPr lang="ka-GE" sz="2400" dirty="0" smtClean="0"/>
                  <a:t>განვიხილავთ ორთოგონალურ სისტემას,რომელსაც ვილენკინის სისტემას უწოდებენ.გვაქვს რადემახარის ფუნქცია  </a:t>
                </a:r>
                <a14:m>
                  <m:oMath xmlns:m="http://schemas.openxmlformats.org/officeDocument/2006/math">
                    <m:sSub>
                      <m:sSubPr>
                        <m:ctrlPr>
                          <a:rPr lang="ka-GE" sz="2400" i="1" smtClean="0">
                            <a:latin typeface="Cambria Math"/>
                          </a:rPr>
                        </m:ctrlPr>
                      </m:sSubPr>
                      <m:e>
                        <m:r>
                          <a:rPr lang="en-US" sz="2400" b="0" i="1" smtClean="0">
                            <a:latin typeface="Cambria Math"/>
                          </a:rPr>
                          <m:t>𝑟</m:t>
                        </m:r>
                      </m:e>
                      <m:sub>
                        <m:r>
                          <a:rPr lang="en-US" sz="2400" b="0" i="1" smtClean="0">
                            <a:latin typeface="Cambria Math"/>
                          </a:rPr>
                          <m:t>𝑘</m:t>
                        </m:r>
                      </m:sub>
                    </m:sSub>
                    <m:d>
                      <m:dPr>
                        <m:ctrlPr>
                          <a:rPr lang="en-US" sz="2400" b="0" i="1" smtClean="0">
                            <a:latin typeface="Cambria Math" panose="02040503050406030204" pitchFamily="18" charset="0"/>
                          </a:rPr>
                        </m:ctrlPr>
                      </m:dPr>
                      <m:e>
                        <m:r>
                          <a:rPr lang="en-US" sz="2400" b="0" i="1" smtClean="0">
                            <a:latin typeface="Cambria Math"/>
                          </a:rPr>
                          <m:t>𝑥</m:t>
                        </m:r>
                      </m:e>
                    </m:d>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𝐺</m:t>
                        </m:r>
                      </m:e>
                      <m:sub>
                        <m:r>
                          <a:rPr lang="en-US" sz="2400" b="0" i="1" smtClean="0">
                            <a:latin typeface="Cambria Math"/>
                          </a:rPr>
                          <m:t>𝑚</m:t>
                        </m:r>
                      </m:sub>
                    </m:sSub>
                    <m:r>
                      <a:rPr lang="en-US" sz="2400" b="0" i="1" smtClean="0">
                        <a:latin typeface="Cambria Math"/>
                      </a:rPr>
                      <m:t>→</m:t>
                    </m:r>
                    <m:r>
                      <a:rPr lang="en-US" sz="2400" b="0" i="1" smtClean="0">
                        <a:latin typeface="Cambria Math"/>
                      </a:rPr>
                      <m:t>𝐶</m:t>
                    </m:r>
                  </m:oMath>
                </a14:m>
                <a:r>
                  <a:rPr lang="ka-GE" sz="2400" dirty="0" smtClean="0"/>
                  <a:t>  განსაზღვრული შემდეგი წესით:</a:t>
                </a:r>
                <a14:m>
                  <m:oMath xmlns:m="http://schemas.openxmlformats.org/officeDocument/2006/math">
                    <m:sSub>
                      <m:sSubPr>
                        <m:ctrlPr>
                          <a:rPr lang="ka-GE" sz="2400" i="1">
                            <a:latin typeface="Cambria Math"/>
                          </a:rPr>
                        </m:ctrlPr>
                      </m:sSubPr>
                      <m:e>
                        <m:r>
                          <a:rPr lang="en-US" sz="2400" i="1">
                            <a:latin typeface="Cambria Math"/>
                          </a:rPr>
                          <m:t>𝑟</m:t>
                        </m:r>
                      </m:e>
                      <m:sub>
                        <m:r>
                          <a:rPr lang="en-US" sz="2400" i="1">
                            <a:latin typeface="Cambria Math"/>
                          </a:rPr>
                          <m:t>𝑘</m:t>
                        </m:r>
                      </m:sub>
                    </m:sSub>
                    <m:d>
                      <m:dPr>
                        <m:ctrlPr>
                          <a:rPr lang="en-US" sz="2400" i="1">
                            <a:latin typeface="Cambria Math" panose="02040503050406030204" pitchFamily="18" charset="0"/>
                          </a:rPr>
                        </m:ctrlPr>
                      </m:dPr>
                      <m:e>
                        <m:r>
                          <a:rPr lang="en-US" sz="2400" i="1">
                            <a:latin typeface="Cambria Math"/>
                          </a:rPr>
                          <m:t>𝑥</m:t>
                        </m:r>
                      </m:e>
                    </m:d>
                    <m:r>
                      <a:rPr lang="ka-GE" sz="2400" b="0" i="1" smtClean="0">
                        <a:latin typeface="Cambria Math"/>
                      </a:rPr>
                      <m:t>≔</m:t>
                    </m:r>
                    <m:r>
                      <a:rPr lang="en-US" sz="2400" b="0" i="1" smtClean="0">
                        <a:latin typeface="Cambria Math"/>
                      </a:rPr>
                      <m:t>𝑒𝑥𝑝</m:t>
                    </m:r>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a:rPr>
                              <m:t>2</m:t>
                            </m:r>
                            <m:r>
                              <a:rPr lang="en-US" sz="2400" b="0" i="1" smtClean="0">
                                <a:latin typeface="Cambria Math"/>
                                <a:ea typeface="Cambria Math"/>
                              </a:rPr>
                              <m:t>𝜋</m:t>
                            </m:r>
                            <m:r>
                              <a:rPr lang="en-US" sz="2400" b="0" i="1" smtClean="0">
                                <a:latin typeface="Cambria Math"/>
                                <a:ea typeface="Cambria Math"/>
                              </a:rPr>
                              <m:t>𝑖</m:t>
                            </m:r>
                            <m:sSub>
                              <m:sSubPr>
                                <m:ctrlPr>
                                  <a:rPr lang="en-US" sz="2400" b="0" i="1" smtClean="0">
                                    <a:latin typeface="Cambria Math" panose="02040503050406030204" pitchFamily="18" charset="0"/>
                                    <a:ea typeface="Cambria Math"/>
                                  </a:rPr>
                                </m:ctrlPr>
                              </m:sSubPr>
                              <m:e>
                                <m:r>
                                  <a:rPr lang="en-US" sz="2400" b="0" i="1" smtClean="0">
                                    <a:latin typeface="Cambria Math"/>
                                    <a:ea typeface="Cambria Math"/>
                                  </a:rPr>
                                  <m:t>𝑥</m:t>
                                </m:r>
                              </m:e>
                              <m:sub>
                                <m:r>
                                  <a:rPr lang="en-US" sz="2400" b="0" i="1" smtClean="0">
                                    <a:latin typeface="Cambria Math"/>
                                    <a:ea typeface="Cambria Math"/>
                                  </a:rPr>
                                  <m:t>𝑘</m:t>
                                </m:r>
                              </m:sub>
                            </m:sSub>
                          </m:num>
                          <m:den>
                            <m:sSub>
                              <m:sSubPr>
                                <m:ctrlPr>
                                  <a:rPr lang="en-US" sz="2400" b="0" i="1" smtClean="0">
                                    <a:latin typeface="Cambria Math" panose="02040503050406030204" pitchFamily="18" charset="0"/>
                                  </a:rPr>
                                </m:ctrlPr>
                              </m:sSubPr>
                              <m:e>
                                <m:r>
                                  <a:rPr lang="en-US" sz="2400" b="0" i="1" smtClean="0">
                                    <a:latin typeface="Cambria Math"/>
                                  </a:rPr>
                                  <m:t>𝑚</m:t>
                                </m:r>
                              </m:e>
                              <m:sub>
                                <m:r>
                                  <a:rPr lang="en-US" sz="2400" b="0" i="1" smtClean="0">
                                    <a:latin typeface="Cambria Math"/>
                                  </a:rPr>
                                  <m:t>𝑘</m:t>
                                </m:r>
                              </m:sub>
                            </m:sSub>
                          </m:den>
                        </m:f>
                      </m:e>
                    </m:d>
                    <m:r>
                      <a:rPr lang="en-US" sz="2400" b="0" i="1" smtClean="0">
                        <a:latin typeface="Cambria Math"/>
                      </a:rPr>
                      <m:t>,     </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a:rPr>
                              <m:t>𝑖</m:t>
                            </m:r>
                          </m:e>
                          <m:sup>
                            <m:r>
                              <a:rPr lang="en-US" sz="2400" b="0" i="1" smtClean="0">
                                <a:latin typeface="Cambria Math"/>
                              </a:rPr>
                              <m:t>2</m:t>
                            </m:r>
                          </m:sup>
                        </m:sSup>
                        <m:r>
                          <a:rPr lang="en-US" sz="2400" b="0" i="1" smtClean="0">
                            <a:latin typeface="Cambria Math"/>
                          </a:rPr>
                          <m:t>=−1, </m:t>
                        </m:r>
                        <m:r>
                          <a:rPr lang="en-US" sz="2400" b="0" i="1" smtClean="0">
                            <a:latin typeface="Cambria Math"/>
                          </a:rPr>
                          <m:t>𝑥</m:t>
                        </m:r>
                        <m:r>
                          <a:rPr lang="en-US" sz="2400" b="0" i="1" smtClean="0">
                            <a:latin typeface="Cambria Math"/>
                            <a:ea typeface="Cambria Math"/>
                          </a:rPr>
                          <m:t>∈</m:t>
                        </m:r>
                        <m:sSub>
                          <m:sSubPr>
                            <m:ctrlPr>
                              <a:rPr lang="en-US" sz="2400" i="1">
                                <a:latin typeface="Cambria Math" panose="02040503050406030204" pitchFamily="18" charset="0"/>
                              </a:rPr>
                            </m:ctrlPr>
                          </m:sSubPr>
                          <m:e>
                            <m:r>
                              <a:rPr lang="en-US" sz="2400" i="1">
                                <a:latin typeface="Cambria Math"/>
                              </a:rPr>
                              <m:t>𝐺</m:t>
                            </m:r>
                          </m:e>
                          <m:sub>
                            <m:r>
                              <a:rPr lang="en-US" sz="2400" i="1">
                                <a:latin typeface="Cambria Math"/>
                              </a:rPr>
                              <m:t>𝑚</m:t>
                            </m:r>
                          </m:sub>
                        </m:sSub>
                        <m:r>
                          <a:rPr lang="en-US" sz="2400" b="0" i="1" smtClean="0">
                            <a:latin typeface="Cambria Math"/>
                          </a:rPr>
                          <m:t>,</m:t>
                        </m:r>
                        <m:r>
                          <a:rPr lang="en-US" sz="2400" b="0" i="1" smtClean="0">
                            <a:latin typeface="Cambria Math"/>
                          </a:rPr>
                          <m:t>𝑘</m:t>
                        </m:r>
                        <m:r>
                          <a:rPr lang="en-US" sz="2400" b="0" i="1" smtClean="0">
                            <a:latin typeface="Cambria Math"/>
                            <a:ea typeface="Cambria Math"/>
                          </a:rPr>
                          <m:t>∈</m:t>
                        </m:r>
                        <m:r>
                          <a:rPr lang="en-US" sz="2400" b="0" i="1" smtClean="0">
                            <a:latin typeface="Cambria Math"/>
                            <a:ea typeface="Cambria Math"/>
                          </a:rPr>
                          <m:t>𝑁</m:t>
                        </m:r>
                      </m:e>
                    </m:d>
                  </m:oMath>
                </a14:m>
                <a:r>
                  <a:rPr lang="ka-GE" sz="2400" dirty="0" smtClean="0"/>
                  <a:t/>
                </a:r>
                <a:br>
                  <a:rPr lang="ka-GE" sz="2400" dirty="0" smtClean="0"/>
                </a:br>
                <a:r>
                  <a:rPr lang="ka-GE" sz="2400" dirty="0" smtClean="0"/>
                  <a:t>ავაგოთ სისტემა</a:t>
                </a:r>
                <a:r>
                  <a:rPr lang="en-US" sz="2400" dirty="0" smtClean="0"/>
                  <a:t>                                 ,</a:t>
                </a:r>
                <a:br>
                  <a:rPr lang="en-US" sz="2400" dirty="0" smtClean="0"/>
                </a:br>
                <a:r>
                  <a:rPr lang="ka-GE" sz="2400" dirty="0" smtClean="0"/>
                  <a:t/>
                </a:r>
                <a:br>
                  <a:rPr lang="ka-GE" sz="2400" dirty="0" smtClean="0"/>
                </a:br>
                <a:r>
                  <a:rPr lang="ka-GE" sz="2400" dirty="0" smtClean="0"/>
                  <a:t>სისტემას ვუწოდებთ უოლში</a:t>
                </a:r>
                <a:r>
                  <a:rPr lang="ka-GE" sz="2400" dirty="0"/>
                  <a:t>ს</a:t>
                </a:r>
                <a:r>
                  <a:rPr lang="ka-GE" sz="2400" dirty="0" smtClean="0"/>
                  <a:t> სისტემას,თუ გვაქვს შემთხვევა როდესაც  </a:t>
                </a:r>
                <a14:m>
                  <m:oMath xmlns:m="http://schemas.openxmlformats.org/officeDocument/2006/math">
                    <m:sSub>
                      <m:sSubPr>
                        <m:ctrlPr>
                          <a:rPr lang="ka-GE" sz="2400" i="1" smtClean="0">
                            <a:latin typeface="Cambria Math"/>
                          </a:rPr>
                        </m:ctrlPr>
                      </m:sSubPr>
                      <m:e>
                        <m:r>
                          <a:rPr lang="en-US" sz="2400" b="0" i="1" smtClean="0">
                            <a:latin typeface="Cambria Math"/>
                          </a:rPr>
                          <m:t>𝑚</m:t>
                        </m:r>
                      </m:e>
                      <m:sub>
                        <m:r>
                          <a:rPr lang="en-US" sz="2400" b="0" i="1" smtClean="0">
                            <a:latin typeface="Cambria Math"/>
                          </a:rPr>
                          <m:t>𝑘</m:t>
                        </m:r>
                      </m:sub>
                    </m:sSub>
                    <m:r>
                      <a:rPr lang="en-US" sz="2400" b="0" i="1" smtClean="0">
                        <a:latin typeface="Cambria Math"/>
                      </a:rPr>
                      <m:t>=2 </m:t>
                    </m:r>
                  </m:oMath>
                </a14:m>
                <a:r>
                  <a:rPr lang="en-US" sz="2400" dirty="0" smtClean="0"/>
                  <a:t>.</a:t>
                </a:r>
                <a:br>
                  <a:rPr lang="en-US" sz="2400" dirty="0" smtClean="0"/>
                </a:br>
                <a:r>
                  <a:rPr lang="ka-GE" sz="2400" dirty="0" smtClean="0"/>
                  <a:t>ვილენკინის სისტემა ორთონომირებულია და სრული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a:rPr>
                          <m:t>𝐿</m:t>
                        </m:r>
                      </m:e>
                      <m:sup>
                        <m:r>
                          <a:rPr lang="en-US" sz="2400" b="0" i="1" smtClean="0">
                            <a:latin typeface="Cambria Math"/>
                          </a:rPr>
                          <m:t>1</m:t>
                        </m:r>
                      </m:sup>
                    </m:sSup>
                    <m:r>
                      <a:rPr lang="en-US" sz="2400" b="0" i="1" smtClean="0">
                        <a:latin typeface="Cambria Math"/>
                      </a:rPr>
                      <m:t>(</m:t>
                    </m:r>
                    <m:sSub>
                      <m:sSubPr>
                        <m:ctrlPr>
                          <a:rPr lang="en-US" sz="2400" i="1">
                            <a:latin typeface="Cambria Math" panose="02040503050406030204" pitchFamily="18" charset="0"/>
                          </a:rPr>
                        </m:ctrlPr>
                      </m:sSubPr>
                      <m:e>
                        <m:r>
                          <a:rPr lang="en-US" sz="2400" i="1">
                            <a:latin typeface="Cambria Math"/>
                          </a:rPr>
                          <m:t>𝐺</m:t>
                        </m:r>
                      </m:e>
                      <m:sub>
                        <m:r>
                          <a:rPr lang="en-US" sz="2400" i="1">
                            <a:latin typeface="Cambria Math"/>
                          </a:rPr>
                          <m:t>𝑚</m:t>
                        </m:r>
                      </m:sub>
                    </m:sSub>
                    <m:r>
                      <a:rPr lang="en-US" sz="2400" b="0" i="1" smtClean="0">
                        <a:latin typeface="Cambria Math"/>
                      </a:rPr>
                      <m:t>)</m:t>
                    </m:r>
                  </m:oMath>
                </a14:m>
                <a:r>
                  <a:rPr lang="ka-GE" sz="2400" dirty="0" smtClean="0"/>
                  <a:t> -ში.თუ </a:t>
                </a:r>
                <a14:m>
                  <m:oMath xmlns:m="http://schemas.openxmlformats.org/officeDocument/2006/math">
                    <m:sSup>
                      <m:sSupPr>
                        <m:ctrlPr>
                          <a:rPr lang="en-US" sz="2400" i="1">
                            <a:latin typeface="Cambria Math" panose="02040503050406030204" pitchFamily="18" charset="0"/>
                          </a:rPr>
                        </m:ctrlPr>
                      </m:sSupPr>
                      <m:e>
                        <m:r>
                          <a:rPr lang="en-US" sz="2400" b="0" i="1" smtClean="0">
                            <a:latin typeface="Cambria Math"/>
                          </a:rPr>
                          <m:t>𝑓</m:t>
                        </m:r>
                        <m:r>
                          <a:rPr lang="en-US" sz="2400" b="0" i="1" smtClean="0">
                            <a:latin typeface="Cambria Math"/>
                            <a:ea typeface="Cambria Math"/>
                          </a:rPr>
                          <m:t>∈</m:t>
                        </m:r>
                        <m:r>
                          <a:rPr lang="en-US" sz="2400" i="1">
                            <a:latin typeface="Cambria Math"/>
                          </a:rPr>
                          <m:t>𝐿</m:t>
                        </m:r>
                      </m:e>
                      <m:sup>
                        <m:r>
                          <a:rPr lang="en-US" sz="2400" i="1">
                            <a:latin typeface="Cambria Math"/>
                          </a:rPr>
                          <m:t>1</m:t>
                        </m:r>
                      </m:sup>
                    </m:sSup>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𝐺</m:t>
                            </m:r>
                          </m:e>
                          <m:sub>
                            <m:r>
                              <a:rPr lang="en-US" sz="2400" i="1">
                                <a:latin typeface="Cambria Math"/>
                              </a:rPr>
                              <m:t>𝑚</m:t>
                            </m:r>
                          </m:sub>
                        </m:sSub>
                      </m:e>
                    </m:d>
                  </m:oMath>
                </a14:m>
                <a:r>
                  <a:rPr lang="ka-GE" sz="2400" dirty="0" smtClean="0"/>
                  <a:t>, მაშინ განვმარტოთ</a:t>
                </a:r>
                <a:br>
                  <a:rPr lang="ka-GE" sz="2400" dirty="0" smtClean="0"/>
                </a:br>
                <a:r>
                  <a:rPr lang="ka-GE" sz="2400" dirty="0" smtClean="0"/>
                  <a:t/>
                </a:r>
                <a:br>
                  <a:rPr lang="ka-GE" sz="2400" dirty="0" smtClean="0"/>
                </a:br>
                <a:r>
                  <a:rPr lang="ka-GE" sz="2400" dirty="0"/>
                  <a:t>ფურიეს </a:t>
                </a:r>
                <a:r>
                  <a:rPr lang="ka-GE" sz="2400" dirty="0" smtClean="0"/>
                  <a:t>კოეფიციენტი:</a:t>
                </a:r>
                <a:br>
                  <a:rPr lang="ka-GE" sz="2400" dirty="0" smtClean="0"/>
                </a:br>
                <a:r>
                  <a:rPr lang="ka-GE" sz="2400" dirty="0" smtClean="0"/>
                  <a:t/>
                </a:r>
                <a:br>
                  <a:rPr lang="ka-GE" sz="2400" dirty="0" smtClean="0"/>
                </a:br>
                <a:r>
                  <a:rPr lang="ka-GE" sz="2400" dirty="0" smtClean="0"/>
                  <a:t>დირიხლეს გული:</a:t>
                </a:r>
                <a:endParaRPr lang="en-US" sz="24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762000" y="533400"/>
                <a:ext cx="7772400" cy="5638800"/>
              </a:xfrm>
              <a:blipFill rotWithShape="1">
                <a:blip r:embed="rId2"/>
                <a:stretch>
                  <a:fillRect l="-1176" r="-10510" b="-2703"/>
                </a:stretch>
              </a:blipFill>
            </p:spPr>
            <p:txBody>
              <a:bodyPr/>
              <a:lstStyle/>
              <a:p>
                <a:r>
                  <a:rPr lang="en-US">
                    <a:noFill/>
                  </a:rPr>
                  <a:t> </a:t>
                </a:r>
              </a:p>
            </p:txBody>
          </p:sp>
        </mc:Fallback>
      </mc:AlternateContent>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473" y="2585682"/>
            <a:ext cx="160972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4655025"/>
            <a:ext cx="330517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5445600"/>
            <a:ext cx="295275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0674" y="2385657"/>
            <a:ext cx="3648075"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9451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762000" y="457200"/>
                <a:ext cx="7772400" cy="5715000"/>
              </a:xfrm>
            </p:spPr>
            <p:txBody>
              <a:bodyPr>
                <a:noAutofit/>
              </a:bodyPr>
              <a:lstStyle/>
              <a:p>
                <a:r>
                  <a:rPr lang="ka-GE" sz="2000" dirty="0" smtClean="0"/>
                  <a:t/>
                </a:r>
                <a:br>
                  <a:rPr lang="ka-GE" sz="2000" dirty="0" smtClean="0"/>
                </a:br>
                <a:r>
                  <a:rPr lang="ka-GE" sz="2000" dirty="0" smtClean="0"/>
                  <a:t>კერძო ჯამი:</a:t>
                </a:r>
                <a:br>
                  <a:rPr lang="ka-GE" sz="2000" dirty="0" smtClean="0"/>
                </a:br>
                <a:r>
                  <a:rPr lang="ka-GE" sz="2000" dirty="0"/>
                  <a:t/>
                </a:r>
                <a:br>
                  <a:rPr lang="ka-GE" sz="2000" dirty="0"/>
                </a:br>
                <a:r>
                  <a:rPr lang="ka-GE" sz="2000" dirty="0" smtClean="0"/>
                  <a:t>ფეიერის </a:t>
                </a:r>
                <a:r>
                  <a:rPr lang="ka-GE" sz="2000" dirty="0"/>
                  <a:t>საშუალო:</a:t>
                </a:r>
                <a:br>
                  <a:rPr lang="ka-GE" sz="2000" dirty="0"/>
                </a:br>
                <a:r>
                  <a:rPr lang="ka-GE" sz="2000" dirty="0"/>
                  <a:t/>
                </a:r>
                <a:br>
                  <a:rPr lang="ka-GE" sz="2000" dirty="0"/>
                </a:br>
                <a:r>
                  <a:rPr lang="ka-GE" sz="2000" dirty="0" smtClean="0"/>
                  <a:t>ფეიერის </a:t>
                </a:r>
                <a:r>
                  <a:rPr lang="ka-GE" sz="2000" dirty="0"/>
                  <a:t>გული</a:t>
                </a:r>
                <a:r>
                  <a:rPr lang="ka-GE" sz="2000" dirty="0" smtClean="0"/>
                  <a:t>:</a:t>
                </a:r>
                <a:br>
                  <a:rPr lang="ka-GE" sz="2000" dirty="0" smtClean="0"/>
                </a:br>
                <a:r>
                  <a:rPr lang="ka-GE" sz="2000" dirty="0"/>
                  <a:t/>
                </a:r>
                <a:br>
                  <a:rPr lang="ka-GE" sz="2000" dirty="0"/>
                </a:br>
                <a:r>
                  <a:rPr lang="ka-GE" sz="2000" dirty="0"/>
                  <a:t>ჩ</a:t>
                </a:r>
                <a:r>
                  <a:rPr lang="ka-GE" sz="2000" dirty="0" smtClean="0"/>
                  <a:t>ეზაროს </a:t>
                </a:r>
                <a14:m>
                  <m:oMath xmlns:m="http://schemas.openxmlformats.org/officeDocument/2006/math">
                    <m:r>
                      <a:rPr lang="ka-GE" sz="2000" b="0" i="1" smtClean="0">
                        <a:latin typeface="Cambria Math"/>
                      </a:rPr>
                      <m:t>(</m:t>
                    </m:r>
                    <m:r>
                      <a:rPr lang="en-US" sz="2000" b="0" i="1" smtClean="0">
                        <a:latin typeface="Cambria Math"/>
                      </a:rPr>
                      <m:t>𝑐</m:t>
                    </m:r>
                    <m:r>
                      <a:rPr lang="en-US" sz="2000" b="0" i="1" smtClean="0">
                        <a:latin typeface="Cambria Math"/>
                      </a:rPr>
                      <m:t>,</m:t>
                    </m:r>
                    <m:r>
                      <a:rPr lang="en-US" sz="2000" b="0" i="1" smtClean="0">
                        <a:latin typeface="Cambria Math"/>
                        <a:ea typeface="Cambria Math"/>
                      </a:rPr>
                      <m:t>𝛼</m:t>
                    </m:r>
                    <m:r>
                      <a:rPr lang="ka-GE" sz="2000" b="0" i="1" smtClean="0">
                        <a:latin typeface="Cambria Math"/>
                      </a:rPr>
                      <m:t>)</m:t>
                    </m:r>
                  </m:oMath>
                </a14:m>
                <a:r>
                  <a:rPr lang="ka-GE" sz="2000" dirty="0" smtClean="0"/>
                  <a:t>საშუალოებს </a:t>
                </a:r>
                <a:r>
                  <a:rPr lang="ka-GE" sz="2000" dirty="0"/>
                  <a:t>ვილენკინ-ფურიეს მწკრივებისათვის ექნება სახე</a:t>
                </a:r>
                <a:r>
                  <a:rPr lang="ka-GE" sz="2000" dirty="0" smtClean="0"/>
                  <a:t>:</a:t>
                </a:r>
                <a:br>
                  <a:rPr lang="ka-GE" sz="2000" dirty="0" smtClean="0"/>
                </a:br>
                <a:r>
                  <a:rPr lang="ka-GE" sz="2000" dirty="0" smtClean="0"/>
                  <a:t/>
                </a:r>
                <a:br>
                  <a:rPr lang="ka-GE" sz="2000" dirty="0" smtClean="0"/>
                </a:br>
                <a:r>
                  <a:rPr lang="ka-GE" sz="2000" dirty="0" smtClean="0"/>
                  <a:t/>
                </a:r>
                <a:br>
                  <a:rPr lang="ka-GE" sz="2000" dirty="0" smtClean="0"/>
                </a:br>
                <a:r>
                  <a:rPr lang="ka-GE" sz="2000" dirty="0" smtClean="0"/>
                  <a:t/>
                </a:r>
                <a:br>
                  <a:rPr lang="ka-GE" sz="2000" dirty="0" smtClean="0"/>
                </a:br>
                <a:r>
                  <a:rPr lang="ka-GE" sz="2000" dirty="0"/>
                  <a:t>ს</a:t>
                </a:r>
                <a:r>
                  <a:rPr lang="ka-GE" sz="2000" dirty="0" smtClean="0"/>
                  <a:t>ადაც </a:t>
                </a:r>
                <a:br>
                  <a:rPr lang="ka-GE" sz="2000" dirty="0" smtClean="0"/>
                </a:br>
                <a:r>
                  <a:rPr lang="ka-GE" sz="2000" dirty="0"/>
                  <a:t/>
                </a:r>
                <a:br>
                  <a:rPr lang="ka-GE" sz="2000" dirty="0"/>
                </a:br>
                <a:r>
                  <a:rPr lang="ka-GE" sz="2000" dirty="0" smtClean="0"/>
                  <a:t>თუ                   , </a:t>
                </a:r>
                <a:r>
                  <a:rPr lang="ka-GE" sz="2000" dirty="0"/>
                  <a:t>მაშინ უწყვეტობის მოდულს განვმარტავთ</a:t>
                </a:r>
                <a:r>
                  <a:rPr lang="ka-GE" sz="2000" dirty="0" smtClean="0"/>
                  <a:t>:</a:t>
                </a:r>
                <a:br>
                  <a:rPr lang="ka-GE" sz="2000" dirty="0" smtClean="0"/>
                </a:br>
                <a:r>
                  <a:rPr lang="ka-GE" sz="2000" dirty="0"/>
                  <a:t/>
                </a:r>
                <a:br>
                  <a:rPr lang="ka-GE" sz="2000" dirty="0"/>
                </a:br>
                <a:r>
                  <a:rPr lang="ka-GE" sz="2000" dirty="0" smtClean="0"/>
                  <a:t/>
                </a:r>
                <a:br>
                  <a:rPr lang="ka-GE" sz="2000" dirty="0" smtClean="0"/>
                </a:br>
                <a:endParaRPr lang="en-US" sz="20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762000" y="457200"/>
                <a:ext cx="7772400" cy="5715000"/>
              </a:xfrm>
              <a:blipFill rotWithShape="1">
                <a:blip r:embed="rId2"/>
                <a:stretch>
                  <a:fillRect l="-784" r="-627" b="-1812"/>
                </a:stretch>
              </a:blipFill>
            </p:spPr>
            <p:txBody>
              <a:bodyPr/>
              <a:lstStyle/>
              <a:p>
                <a:r>
                  <a:rPr lang="en-US">
                    <a:noFill/>
                  </a:rPr>
                  <a:t> </a:t>
                </a:r>
              </a:p>
            </p:txBody>
          </p:sp>
        </mc:Fallback>
      </mc:AlternateContent>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6710" y="555293"/>
            <a:ext cx="448627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6849" y="3429000"/>
            <a:ext cx="406717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2874" y="4231868"/>
            <a:ext cx="41529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5411" y="1288718"/>
            <a:ext cx="337185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0046" y="4953000"/>
            <a:ext cx="116205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0633" y="5410200"/>
            <a:ext cx="370522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19424" y="2086401"/>
            <a:ext cx="25146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7556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0" y="0"/>
                <a:ext cx="9144000" cy="6858000"/>
              </a:xfrm>
            </p:spPr>
            <p:txBody>
              <a:bodyPr>
                <a:noAutofit/>
              </a:bodyPr>
              <a:lstStyle/>
              <a:p>
                <a:r>
                  <a:rPr lang="ka-GE" sz="2000" dirty="0" smtClean="0"/>
                  <a:t>ფურიე-უოლშის მწკრივის უარყოფითი რიგის ცეზაროს საშუალოების  შეჯამებადობაზე მუშაობდა ვ.თევზაძე.ძირითადად,თუ ფუქნცია აღებულია უწყვეტი კლასიდან,მისი კრებადობა და ვარიაცია იყო კრიტერიუმი ცეზაროს მეთოდით კრებადობისთვის.უწყვეტ ფუნქციათა კლასი არ უზრუნველყოფს კრებადობას,რა კლასიდან უნდა ავიღოთ ფუნქცია,რომ</a:t>
                </a:r>
                <a14:m>
                  <m:oMath xmlns:m="http://schemas.openxmlformats.org/officeDocument/2006/math">
                    <m:sSubSup>
                      <m:sSubSupPr>
                        <m:ctrlPr>
                          <a:rPr lang="en-US" sz="2000" i="1">
                            <a:latin typeface="Cambria Math" panose="02040503050406030204" pitchFamily="18" charset="0"/>
                          </a:rPr>
                        </m:ctrlPr>
                      </m:sSubSupPr>
                      <m:e>
                        <m:r>
                          <a:rPr lang="en-US" sz="2000" b="0" i="1" smtClean="0">
                            <a:latin typeface="Cambria Math" panose="02040503050406030204" pitchFamily="18" charset="0"/>
                          </a:rPr>
                          <m:t> </m:t>
                        </m:r>
                        <m:r>
                          <a:rPr lang="en-US" sz="2000" i="1">
                            <a:latin typeface="Cambria Math"/>
                          </a:rPr>
                          <m:t>𝜎</m:t>
                        </m:r>
                      </m:e>
                      <m:sub>
                        <m:r>
                          <a:rPr lang="en-US" sz="2000" i="1">
                            <a:latin typeface="Cambria Math"/>
                          </a:rPr>
                          <m:t>𝑛</m:t>
                        </m:r>
                      </m:sub>
                      <m:sup>
                        <m:r>
                          <a:rPr lang="en-US" sz="2000" i="1">
                            <a:latin typeface="Cambria Math"/>
                          </a:rPr>
                          <m:t>−</m:t>
                        </m:r>
                        <m:r>
                          <a:rPr lang="en-US" sz="2000" i="1">
                            <a:latin typeface="Cambria Math"/>
                          </a:rPr>
                          <m:t>𝛼</m:t>
                        </m:r>
                      </m:sup>
                    </m:sSubSup>
                  </m:oMath>
                </a14:m>
                <a:r>
                  <a:rPr lang="ka-GE" sz="2000" dirty="0"/>
                  <a:t>  იყოს კრებადი</a:t>
                </a:r>
                <a:r>
                  <a:rPr lang="en-US" sz="2000" dirty="0" smtClean="0"/>
                  <a:t>.</a:t>
                </a:r>
                <a:r>
                  <a:rPr lang="ka-GE" sz="2000" dirty="0" smtClean="0"/>
                  <a:t/>
                </a:r>
                <a:br>
                  <a:rPr lang="ka-GE" sz="2000" dirty="0" smtClean="0"/>
                </a:br>
                <a:r>
                  <a:rPr lang="en-US" sz="2000" dirty="0"/>
                  <a:t/>
                </a:r>
                <a:br>
                  <a:rPr lang="en-US" sz="2000" dirty="0"/>
                </a:br>
                <a:r>
                  <a:rPr lang="ka-GE" sz="2000" dirty="0"/>
                  <a:t>2002 წელს ამერიკულ ჟურნალში </a:t>
                </a:r>
                <a14:m>
                  <m:oMath xmlns:m="http://schemas.openxmlformats.org/officeDocument/2006/math">
                    <m:r>
                      <a:rPr lang="ka-GE" sz="2000">
                        <a:latin typeface="Cambria Math"/>
                      </a:rPr>
                      <m:t>"</m:t>
                    </m:r>
                    <m:r>
                      <a:rPr lang="en-US" sz="2000" i="1">
                        <a:latin typeface="Cambria Math"/>
                      </a:rPr>
                      <m:t>𝐴𝑝𝑝𝑟𝑜𝑥𝑖𝑚𝑎𝑡𝑖𝑜𝑛</m:t>
                    </m:r>
                    <m:r>
                      <a:rPr lang="en-US" sz="2000" i="1">
                        <a:latin typeface="Cambria Math"/>
                      </a:rPr>
                      <m:t> </m:t>
                    </m:r>
                    <m:r>
                      <a:rPr lang="en-US" sz="2000" i="1">
                        <a:latin typeface="Cambria Math"/>
                      </a:rPr>
                      <m:t>𝑇h𝑒𝑜𝑟𝑦</m:t>
                    </m:r>
                    <m:r>
                      <a:rPr lang="en-US" sz="2000" i="1">
                        <a:latin typeface="Cambria Math"/>
                      </a:rPr>
                      <m:t> "    </m:t>
                    </m:r>
                  </m:oMath>
                </a14:m>
                <a:r>
                  <a:rPr lang="ka-GE" sz="2000" dirty="0"/>
                  <a:t>დაიბეჭდა უ.გოგინავას სტატია,რომელშიც განხილულია შემდეგი თეორემა</a:t>
                </a:r>
                <a:r>
                  <a:rPr lang="en-US" sz="2000" dirty="0"/>
                  <a:t>:</a:t>
                </a:r>
                <a:r>
                  <a:rPr lang="ka-GE" sz="2000" dirty="0"/>
                  <a:t/>
                </a:r>
                <a:br>
                  <a:rPr lang="ka-GE" sz="2000" dirty="0"/>
                </a:br>
                <a:r>
                  <a:rPr lang="ka-GE" sz="2000" dirty="0"/>
                  <a:t/>
                </a:r>
                <a:br>
                  <a:rPr lang="ka-GE" sz="2000" dirty="0"/>
                </a:br>
                <a:r>
                  <a:rPr lang="ka-GE" sz="2000" dirty="0"/>
                  <a:t>თუ </a:t>
                </a:r>
                <a14:m>
                  <m:oMath xmlns:m="http://schemas.openxmlformats.org/officeDocument/2006/math">
                    <m:r>
                      <a:rPr lang="en-US" sz="2000" i="1">
                        <a:latin typeface="Cambria Math"/>
                      </a:rPr>
                      <m:t>𝑓</m:t>
                    </m:r>
                    <m:r>
                      <a:rPr lang="en-US" sz="2000" i="1">
                        <a:latin typeface="Cambria Math"/>
                      </a:rPr>
                      <m:t>(</m:t>
                    </m:r>
                    <m:r>
                      <a:rPr lang="en-US" sz="2000" i="1">
                        <a:latin typeface="Cambria Math"/>
                      </a:rPr>
                      <m:t>𝑥</m:t>
                    </m:r>
                    <m:r>
                      <a:rPr lang="en-US" sz="2000" i="1">
                        <a:latin typeface="Cambria Math"/>
                      </a:rPr>
                      <m:t>)∈</m:t>
                    </m:r>
                    <m:sSup>
                      <m:sSupPr>
                        <m:ctrlPr>
                          <a:rPr lang="en-US" sz="2000" i="1">
                            <a:latin typeface="Cambria Math" panose="02040503050406030204" pitchFamily="18" charset="0"/>
                            <a:ea typeface="Cambria Math"/>
                          </a:rPr>
                        </m:ctrlPr>
                      </m:sSupPr>
                      <m:e>
                        <m:r>
                          <a:rPr lang="en-US" sz="2000" i="1">
                            <a:latin typeface="Cambria Math"/>
                            <a:ea typeface="Cambria Math"/>
                          </a:rPr>
                          <m:t>𝐿</m:t>
                        </m:r>
                      </m:e>
                      <m:sup>
                        <m:r>
                          <a:rPr lang="en-US" sz="2000" i="1">
                            <a:latin typeface="Cambria Math"/>
                            <a:ea typeface="Cambria Math"/>
                          </a:rPr>
                          <m:t>𝑝</m:t>
                        </m:r>
                      </m:sup>
                    </m:sSup>
                    <m:r>
                      <a:rPr lang="en-US" sz="2000" i="1">
                        <a:latin typeface="Cambria Math"/>
                        <a:ea typeface="Cambria Math"/>
                      </a:rPr>
                      <m:t>([0,1])</m:t>
                    </m:r>
                  </m:oMath>
                </a14:m>
                <a:r>
                  <a:rPr lang="ka-GE" sz="2000" dirty="0"/>
                  <a:t>   რაღაც </a:t>
                </a:r>
                <a14:m>
                  <m:oMath xmlns:m="http://schemas.openxmlformats.org/officeDocument/2006/math">
                    <m:r>
                      <a:rPr lang="en-US" sz="2000" i="1">
                        <a:latin typeface="Cambria Math"/>
                      </a:rPr>
                      <m:t>𝑝</m:t>
                    </m:r>
                    <m:r>
                      <a:rPr lang="en-US" sz="2000" i="1">
                        <a:latin typeface="Cambria Math"/>
                        <a:ea typeface="Cambria Math"/>
                      </a:rPr>
                      <m:t>∈[1,∞]</m:t>
                    </m:r>
                  </m:oMath>
                </a14:m>
                <a:r>
                  <a:rPr lang="ka-GE" sz="2000" dirty="0"/>
                  <a:t>- თვის და</a:t>
                </a:r>
                <a14:m>
                  <m:oMath xmlns:m="http://schemas.openxmlformats.org/officeDocument/2006/math">
                    <m:r>
                      <a:rPr lang="en-US" sz="2000" i="1">
                        <a:latin typeface="Cambria Math"/>
                        <a:ea typeface="Cambria Math"/>
                      </a:rPr>
                      <m:t>𝛼</m:t>
                    </m:r>
                    <m:r>
                      <a:rPr lang="en-US" sz="2000" i="1">
                        <a:latin typeface="Cambria Math"/>
                        <a:ea typeface="Cambria Math"/>
                      </a:rPr>
                      <m:t>∈(0,1)</m:t>
                    </m:r>
                  </m:oMath>
                </a14:m>
                <a:r>
                  <a:rPr lang="ka-GE" sz="2000" dirty="0"/>
                  <a:t> მაშინ მებისმიერი </a:t>
                </a:r>
                <a14:m>
                  <m:oMath xmlns:m="http://schemas.openxmlformats.org/officeDocument/2006/math">
                    <m:sSup>
                      <m:sSupPr>
                        <m:ctrlPr>
                          <a:rPr lang="en-US" sz="2000" i="1">
                            <a:latin typeface="Cambria Math" panose="02040503050406030204" pitchFamily="18" charset="0"/>
                          </a:rPr>
                        </m:ctrlPr>
                      </m:sSupPr>
                      <m:e>
                        <m:r>
                          <a:rPr lang="en-US" sz="2000" i="1">
                            <a:latin typeface="Cambria Math"/>
                          </a:rPr>
                          <m:t>2</m:t>
                        </m:r>
                      </m:e>
                      <m:sup>
                        <m:r>
                          <a:rPr lang="en-US" sz="2000" i="1">
                            <a:latin typeface="Cambria Math"/>
                          </a:rPr>
                          <m:t>𝑘</m:t>
                        </m:r>
                      </m:sup>
                    </m:sSup>
                    <m:r>
                      <a:rPr lang="en-US" sz="2000" i="1">
                        <a:latin typeface="Cambria Math"/>
                        <a:ea typeface="Cambria Math"/>
                      </a:rPr>
                      <m:t>≤</m:t>
                    </m:r>
                    <m:r>
                      <a:rPr lang="en-US" sz="2000" i="1">
                        <a:latin typeface="Cambria Math"/>
                        <a:ea typeface="Cambria Math"/>
                      </a:rPr>
                      <m:t>𝑛</m:t>
                    </m:r>
                    <m:r>
                      <a:rPr lang="en-US" sz="2000" i="1">
                        <a:latin typeface="Cambria Math"/>
                        <a:ea typeface="Cambria Math"/>
                      </a:rPr>
                      <m:t>&lt;</m:t>
                    </m:r>
                    <m:sSup>
                      <m:sSupPr>
                        <m:ctrlPr>
                          <a:rPr lang="en-US" sz="2000" i="1">
                            <a:latin typeface="Cambria Math" panose="02040503050406030204" pitchFamily="18" charset="0"/>
                            <a:ea typeface="Cambria Math"/>
                          </a:rPr>
                        </m:ctrlPr>
                      </m:sSupPr>
                      <m:e>
                        <m:r>
                          <a:rPr lang="en-US" sz="2000" i="1">
                            <a:latin typeface="Cambria Math"/>
                            <a:ea typeface="Cambria Math"/>
                          </a:rPr>
                          <m:t>2</m:t>
                        </m:r>
                      </m:e>
                      <m:sup>
                        <m:r>
                          <a:rPr lang="en-US" sz="2000" i="1">
                            <a:latin typeface="Cambria Math"/>
                            <a:ea typeface="Cambria Math"/>
                          </a:rPr>
                          <m:t>𝑘</m:t>
                        </m:r>
                        <m:r>
                          <a:rPr lang="en-US" sz="2000" i="1">
                            <a:latin typeface="Cambria Math"/>
                            <a:ea typeface="Cambria Math"/>
                          </a:rPr>
                          <m:t>+1</m:t>
                        </m:r>
                      </m:sup>
                    </m:sSup>
                  </m:oMath>
                </a14:m>
                <a:r>
                  <a:rPr lang="en-US" sz="2000" dirty="0"/>
                  <a:t>, </a:t>
                </a:r>
                <a14:m>
                  <m:oMath xmlns:m="http://schemas.openxmlformats.org/officeDocument/2006/math">
                    <m:d>
                      <m:dPr>
                        <m:ctrlPr>
                          <a:rPr lang="en-US" sz="2000" i="1" dirty="0">
                            <a:latin typeface="Cambria Math" panose="02040503050406030204" pitchFamily="18" charset="0"/>
                          </a:rPr>
                        </m:ctrlPr>
                      </m:dPr>
                      <m:e>
                        <m:r>
                          <a:rPr lang="en-US" sz="2000" i="1" dirty="0">
                            <a:latin typeface="Cambria Math"/>
                          </a:rPr>
                          <m:t>𝑘</m:t>
                        </m:r>
                        <m:r>
                          <a:rPr lang="en-US" sz="2000" i="1" dirty="0">
                            <a:latin typeface="Cambria Math"/>
                          </a:rPr>
                          <m:t>,</m:t>
                        </m:r>
                        <m:r>
                          <a:rPr lang="en-US" sz="2000" i="1" dirty="0">
                            <a:latin typeface="Cambria Math"/>
                          </a:rPr>
                          <m:t>𝑛</m:t>
                        </m:r>
                        <m:r>
                          <a:rPr lang="en-US" sz="2000" i="1" dirty="0">
                            <a:latin typeface="Cambria Math"/>
                            <a:ea typeface="Cambria Math"/>
                          </a:rPr>
                          <m:t>∈</m:t>
                        </m:r>
                        <m:r>
                          <a:rPr lang="en-US" sz="2000" i="1" dirty="0">
                            <a:latin typeface="Cambria Math"/>
                            <a:ea typeface="Cambria Math"/>
                          </a:rPr>
                          <m:t>𝑁</m:t>
                        </m:r>
                      </m:e>
                    </m:d>
                  </m:oMath>
                </a14:m>
                <a:r>
                  <a:rPr lang="ka-GE" sz="2000" dirty="0"/>
                  <a:t>-თვის</a:t>
                </a:r>
                <a:r>
                  <a:rPr lang="en-US" sz="2000" dirty="0"/>
                  <a:t/>
                </a:r>
                <a:br>
                  <a:rPr lang="en-US" sz="2000" dirty="0"/>
                </a:br>
                <a:r>
                  <a:rPr lang="ka-GE" sz="2000" dirty="0"/>
                  <a:t>სამართლიანია:</a:t>
                </a:r>
                <a:br>
                  <a:rPr lang="ka-GE" sz="2000" dirty="0"/>
                </a:br>
                <a14:m>
                  <m:oMath xmlns:m="http://schemas.openxmlformats.org/officeDocument/2006/math">
                    <m:sSub>
                      <m:sSubPr>
                        <m:ctrlPr>
                          <a:rPr lang="ka-GE" sz="2000" i="1">
                            <a:latin typeface="Cambria Math"/>
                          </a:rPr>
                        </m:ctrlPr>
                      </m:sSubPr>
                      <m:e>
                        <m:d>
                          <m:dPr>
                            <m:begChr m:val="‖"/>
                            <m:endChr m:val="‖"/>
                            <m:ctrlPr>
                              <a:rPr lang="ka-GE" sz="2000" i="1">
                                <a:latin typeface="Cambria Math"/>
                              </a:rPr>
                            </m:ctrlPr>
                          </m:dPr>
                          <m:e>
                            <m:sSubSup>
                              <m:sSubSupPr>
                                <m:ctrlPr>
                                  <a:rPr lang="en-US" sz="2000" i="1">
                                    <a:latin typeface="Cambria Math" panose="02040503050406030204" pitchFamily="18" charset="0"/>
                                  </a:rPr>
                                </m:ctrlPr>
                              </m:sSubSupPr>
                              <m:e>
                                <m:r>
                                  <a:rPr lang="en-US" sz="2000" i="1">
                                    <a:latin typeface="Cambria Math"/>
                                  </a:rPr>
                                  <m:t>𝜎</m:t>
                                </m:r>
                              </m:e>
                              <m:sub>
                                <m:r>
                                  <a:rPr lang="en-US" sz="2000" i="1">
                                    <a:latin typeface="Cambria Math"/>
                                  </a:rPr>
                                  <m:t>𝑛</m:t>
                                </m:r>
                              </m:sub>
                              <m:sup>
                                <m:r>
                                  <a:rPr lang="en-US" sz="2000" i="1">
                                    <a:latin typeface="Cambria Math"/>
                                  </a:rPr>
                                  <m:t>−</m:t>
                                </m:r>
                                <m:r>
                                  <a:rPr lang="en-US" sz="2000" i="1">
                                    <a:latin typeface="Cambria Math"/>
                                  </a:rPr>
                                  <m:t>𝛼</m:t>
                                </m:r>
                              </m:sup>
                            </m:sSubSup>
                            <m:r>
                              <m:rPr>
                                <m:nor/>
                              </m:rPr>
                              <a:rPr lang="en-US" sz="2000"/>
                              <m:t> </m:t>
                            </m:r>
                            <m:d>
                              <m:dPr>
                                <m:ctrlPr>
                                  <a:rPr lang="en-US" sz="2000" i="1">
                                    <a:latin typeface="Cambria Math" panose="02040503050406030204" pitchFamily="18" charset="0"/>
                                  </a:rPr>
                                </m:ctrlPr>
                              </m:dPr>
                              <m:e>
                                <m:r>
                                  <a:rPr lang="en-US" sz="2000" i="1">
                                    <a:latin typeface="Cambria Math"/>
                                  </a:rPr>
                                  <m:t>𝑓</m:t>
                                </m:r>
                              </m:e>
                            </m:d>
                            <m:r>
                              <a:rPr lang="en-US" sz="2000" i="1">
                                <a:latin typeface="Cambria Math"/>
                              </a:rPr>
                              <m:t>−</m:t>
                            </m:r>
                            <m:r>
                              <a:rPr lang="en-US" sz="2000" i="1">
                                <a:latin typeface="Cambria Math"/>
                              </a:rPr>
                              <m:t>𝑓</m:t>
                            </m:r>
                          </m:e>
                        </m:d>
                      </m:e>
                      <m:sub>
                        <m:r>
                          <a:rPr lang="en-US" sz="2000" i="1">
                            <a:latin typeface="Cambria Math"/>
                          </a:rPr>
                          <m:t>𝑝</m:t>
                        </m:r>
                      </m:sub>
                    </m:sSub>
                    <m:r>
                      <a:rPr lang="en-US" sz="2000" i="1">
                        <a:latin typeface="Cambria Math"/>
                        <a:ea typeface="Cambria Math"/>
                      </a:rPr>
                      <m:t>≤</m:t>
                    </m:r>
                    <m:r>
                      <a:rPr lang="en-US" sz="2000" i="1">
                        <a:latin typeface="Cambria Math"/>
                        <a:ea typeface="Cambria Math"/>
                      </a:rPr>
                      <m:t>𝑐</m:t>
                    </m:r>
                    <m:r>
                      <a:rPr lang="en-US" sz="2000" i="1">
                        <a:latin typeface="Cambria Math"/>
                        <a:ea typeface="Cambria Math"/>
                      </a:rPr>
                      <m:t>(</m:t>
                    </m:r>
                    <m:r>
                      <a:rPr lang="en-US" sz="2000" i="1">
                        <a:latin typeface="Cambria Math"/>
                        <a:ea typeface="Cambria Math"/>
                      </a:rPr>
                      <m:t>𝑝</m:t>
                    </m:r>
                    <m:r>
                      <a:rPr lang="en-US" sz="2000" i="1">
                        <a:latin typeface="Cambria Math"/>
                        <a:ea typeface="Cambria Math"/>
                      </a:rPr>
                      <m:t>,</m:t>
                    </m:r>
                    <m:r>
                      <a:rPr lang="en-US" sz="2000" i="1">
                        <a:latin typeface="Cambria Math"/>
                        <a:ea typeface="Cambria Math"/>
                      </a:rPr>
                      <m:t>𝛼</m:t>
                    </m:r>
                    <m:r>
                      <a:rPr lang="en-US" sz="2000" i="1">
                        <a:latin typeface="Cambria Math"/>
                        <a:ea typeface="Cambria Math"/>
                      </a:rPr>
                      <m:t>){</m:t>
                    </m:r>
                    <m:sSup>
                      <m:sSupPr>
                        <m:ctrlPr>
                          <a:rPr lang="en-US" sz="2000" i="1">
                            <a:latin typeface="Cambria Math" panose="02040503050406030204" pitchFamily="18" charset="0"/>
                            <a:ea typeface="Cambria Math"/>
                          </a:rPr>
                        </m:ctrlPr>
                      </m:sSupPr>
                      <m:e>
                        <m:r>
                          <a:rPr lang="en-US" sz="2000" i="1">
                            <a:latin typeface="Cambria Math"/>
                            <a:ea typeface="Cambria Math"/>
                          </a:rPr>
                          <m:t>2</m:t>
                        </m:r>
                      </m:e>
                      <m:sup>
                        <m:r>
                          <a:rPr lang="en-US" sz="2000" i="1">
                            <a:latin typeface="Cambria Math"/>
                            <a:ea typeface="Cambria Math"/>
                          </a:rPr>
                          <m:t>𝑘</m:t>
                        </m:r>
                        <m:r>
                          <a:rPr lang="en-US" sz="2000" i="1">
                            <a:latin typeface="Cambria Math"/>
                            <a:ea typeface="Cambria Math"/>
                          </a:rPr>
                          <m:t>𝛼</m:t>
                        </m:r>
                      </m:sup>
                    </m:sSup>
                    <m:sSub>
                      <m:sSubPr>
                        <m:ctrlPr>
                          <a:rPr lang="en-US" sz="2000" i="1">
                            <a:latin typeface="Cambria Math" panose="02040503050406030204" pitchFamily="18" charset="0"/>
                            <a:ea typeface="Cambria Math"/>
                          </a:rPr>
                        </m:ctrlPr>
                      </m:sSubPr>
                      <m:e>
                        <m:r>
                          <a:rPr lang="en-US" sz="2000" i="1">
                            <a:latin typeface="Cambria Math"/>
                            <a:ea typeface="Cambria Math"/>
                          </a:rPr>
                          <m:t>𝜔</m:t>
                        </m:r>
                        <m:d>
                          <m:dPr>
                            <m:ctrlPr>
                              <a:rPr lang="en-US" sz="2000" i="1">
                                <a:latin typeface="Cambria Math" panose="02040503050406030204" pitchFamily="18" charset="0"/>
                                <a:ea typeface="Cambria Math"/>
                              </a:rPr>
                            </m:ctrlPr>
                          </m:dPr>
                          <m:e>
                            <m:f>
                              <m:fPr>
                                <m:ctrlPr>
                                  <a:rPr lang="en-US" sz="2000" i="1">
                                    <a:latin typeface="Cambria Math" panose="02040503050406030204" pitchFamily="18" charset="0"/>
                                    <a:ea typeface="Cambria Math"/>
                                  </a:rPr>
                                </m:ctrlPr>
                              </m:fPr>
                              <m:num>
                                <m:r>
                                  <a:rPr lang="en-US" sz="2000" i="1">
                                    <a:latin typeface="Cambria Math"/>
                                    <a:ea typeface="Cambria Math"/>
                                  </a:rPr>
                                  <m:t>1</m:t>
                                </m:r>
                              </m:num>
                              <m:den>
                                <m:sSup>
                                  <m:sSupPr>
                                    <m:ctrlPr>
                                      <a:rPr lang="en-US" sz="2000" i="1">
                                        <a:latin typeface="Cambria Math" panose="02040503050406030204" pitchFamily="18" charset="0"/>
                                        <a:ea typeface="Cambria Math"/>
                                      </a:rPr>
                                    </m:ctrlPr>
                                  </m:sSupPr>
                                  <m:e>
                                    <m:r>
                                      <a:rPr lang="en-US" sz="2000" i="1">
                                        <a:latin typeface="Cambria Math"/>
                                        <a:ea typeface="Cambria Math"/>
                                      </a:rPr>
                                      <m:t>2</m:t>
                                    </m:r>
                                  </m:e>
                                  <m:sup>
                                    <m:r>
                                      <a:rPr lang="en-US" sz="2000" i="1">
                                        <a:latin typeface="Cambria Math"/>
                                        <a:ea typeface="Cambria Math"/>
                                      </a:rPr>
                                      <m:t>𝑘</m:t>
                                    </m:r>
                                  </m:sup>
                                </m:sSup>
                              </m:den>
                            </m:f>
                            <m:r>
                              <a:rPr lang="en-US" sz="2000" i="1">
                                <a:latin typeface="Cambria Math"/>
                                <a:ea typeface="Cambria Math"/>
                              </a:rPr>
                              <m:t>,</m:t>
                            </m:r>
                            <m:r>
                              <a:rPr lang="en-US" sz="2000" i="1">
                                <a:latin typeface="Cambria Math"/>
                                <a:ea typeface="Cambria Math"/>
                              </a:rPr>
                              <m:t>𝑓</m:t>
                            </m:r>
                          </m:e>
                        </m:d>
                      </m:e>
                      <m:sub>
                        <m:r>
                          <a:rPr lang="en-US" sz="2000" i="1">
                            <a:latin typeface="Cambria Math"/>
                            <a:ea typeface="Cambria Math"/>
                          </a:rPr>
                          <m:t>𝑝</m:t>
                        </m:r>
                      </m:sub>
                    </m:sSub>
                    <m:r>
                      <a:rPr lang="en-US" sz="2000" i="1">
                        <a:latin typeface="Cambria Math"/>
                        <a:ea typeface="Cambria Math"/>
                      </a:rPr>
                      <m:t>+</m:t>
                    </m:r>
                    <m:nary>
                      <m:naryPr>
                        <m:chr m:val="∑"/>
                        <m:ctrlPr>
                          <a:rPr lang="en-US" sz="2000" i="1">
                            <a:latin typeface="Cambria Math" panose="02040503050406030204" pitchFamily="18" charset="0"/>
                            <a:ea typeface="Cambria Math"/>
                          </a:rPr>
                        </m:ctrlPr>
                      </m:naryPr>
                      <m:sub>
                        <m:r>
                          <m:rPr>
                            <m:brk m:alnAt="23"/>
                          </m:rPr>
                          <a:rPr lang="en-US" sz="2000" i="1">
                            <a:latin typeface="Cambria Math"/>
                            <a:ea typeface="Cambria Math"/>
                          </a:rPr>
                          <m:t>𝑟</m:t>
                        </m:r>
                        <m:r>
                          <a:rPr lang="en-US" sz="2000" i="1">
                            <a:latin typeface="Cambria Math"/>
                            <a:ea typeface="Cambria Math"/>
                          </a:rPr>
                          <m:t>=0</m:t>
                        </m:r>
                      </m:sub>
                      <m:sup>
                        <m:r>
                          <a:rPr lang="en-US" sz="2000" i="1">
                            <a:latin typeface="Cambria Math"/>
                            <a:ea typeface="Cambria Math"/>
                          </a:rPr>
                          <m:t>𝑘</m:t>
                        </m:r>
                        <m:r>
                          <a:rPr lang="en-US" sz="2000" i="1">
                            <a:latin typeface="Cambria Math"/>
                            <a:ea typeface="Cambria Math"/>
                          </a:rPr>
                          <m:t>−2</m:t>
                        </m:r>
                      </m:sup>
                      <m:e>
                        <m:sSup>
                          <m:sSupPr>
                            <m:ctrlPr>
                              <a:rPr lang="en-US" sz="2000" i="1">
                                <a:latin typeface="Cambria Math" panose="02040503050406030204" pitchFamily="18" charset="0"/>
                                <a:ea typeface="Cambria Math"/>
                              </a:rPr>
                            </m:ctrlPr>
                          </m:sSupPr>
                          <m:e>
                            <m:r>
                              <a:rPr lang="en-US" sz="2000" i="1">
                                <a:latin typeface="Cambria Math"/>
                                <a:ea typeface="Cambria Math"/>
                              </a:rPr>
                              <m:t>2</m:t>
                            </m:r>
                          </m:e>
                          <m:sup>
                            <m:r>
                              <a:rPr lang="en-US" sz="2000" i="1">
                                <a:latin typeface="Cambria Math"/>
                                <a:ea typeface="Cambria Math"/>
                              </a:rPr>
                              <m:t>𝑟</m:t>
                            </m:r>
                            <m:r>
                              <a:rPr lang="en-US" sz="2000" i="1">
                                <a:latin typeface="Cambria Math"/>
                                <a:ea typeface="Cambria Math"/>
                              </a:rPr>
                              <m:t>−</m:t>
                            </m:r>
                            <m:r>
                              <a:rPr lang="en-US" sz="2000" i="1">
                                <a:latin typeface="Cambria Math"/>
                                <a:ea typeface="Cambria Math"/>
                              </a:rPr>
                              <m:t>𝑘</m:t>
                            </m:r>
                          </m:sup>
                        </m:sSup>
                      </m:e>
                    </m:nary>
                    <m:sSub>
                      <m:sSubPr>
                        <m:ctrlPr>
                          <a:rPr lang="en-US" sz="2000" i="1">
                            <a:latin typeface="Cambria Math" panose="02040503050406030204" pitchFamily="18" charset="0"/>
                            <a:ea typeface="Cambria Math"/>
                          </a:rPr>
                        </m:ctrlPr>
                      </m:sSubPr>
                      <m:e>
                        <m:r>
                          <a:rPr lang="en-US" sz="2000" i="1">
                            <a:latin typeface="Cambria Math"/>
                            <a:ea typeface="Cambria Math"/>
                          </a:rPr>
                          <m:t>𝜔</m:t>
                        </m:r>
                        <m:r>
                          <a:rPr lang="en-US" sz="2000" i="1">
                            <a:latin typeface="Cambria Math"/>
                            <a:ea typeface="Cambria Math"/>
                          </a:rPr>
                          <m:t>(</m:t>
                        </m:r>
                        <m:f>
                          <m:fPr>
                            <m:ctrlPr>
                              <a:rPr lang="en-US" sz="2000" i="1">
                                <a:latin typeface="Cambria Math" panose="02040503050406030204" pitchFamily="18" charset="0"/>
                                <a:ea typeface="Cambria Math"/>
                              </a:rPr>
                            </m:ctrlPr>
                          </m:fPr>
                          <m:num>
                            <m:r>
                              <a:rPr lang="en-US" sz="2000" i="1">
                                <a:latin typeface="Cambria Math"/>
                                <a:ea typeface="Cambria Math"/>
                              </a:rPr>
                              <m:t>1</m:t>
                            </m:r>
                          </m:num>
                          <m:den>
                            <m:sSup>
                              <m:sSupPr>
                                <m:ctrlPr>
                                  <a:rPr lang="en-US" sz="2000" i="1">
                                    <a:latin typeface="Cambria Math" panose="02040503050406030204" pitchFamily="18" charset="0"/>
                                    <a:ea typeface="Cambria Math"/>
                                  </a:rPr>
                                </m:ctrlPr>
                              </m:sSupPr>
                              <m:e>
                                <m:r>
                                  <a:rPr lang="en-US" sz="2000" i="1">
                                    <a:latin typeface="Cambria Math"/>
                                    <a:ea typeface="Cambria Math"/>
                                  </a:rPr>
                                  <m:t>2</m:t>
                                </m:r>
                              </m:e>
                              <m:sup>
                                <m:r>
                                  <a:rPr lang="en-US" sz="2000" i="1">
                                    <a:latin typeface="Cambria Math"/>
                                    <a:ea typeface="Cambria Math"/>
                                  </a:rPr>
                                  <m:t>𝑟</m:t>
                                </m:r>
                              </m:sup>
                            </m:sSup>
                          </m:den>
                        </m:f>
                        <m:r>
                          <a:rPr lang="en-US" sz="2000" i="1">
                            <a:latin typeface="Cambria Math"/>
                            <a:ea typeface="Cambria Math"/>
                          </a:rPr>
                          <m:t>,</m:t>
                        </m:r>
                        <m:r>
                          <a:rPr lang="en-US" sz="2000" i="1">
                            <a:latin typeface="Cambria Math"/>
                            <a:ea typeface="Cambria Math"/>
                          </a:rPr>
                          <m:t>𝑓</m:t>
                        </m:r>
                        <m:r>
                          <a:rPr lang="en-US" sz="2000" i="1">
                            <a:latin typeface="Cambria Math"/>
                            <a:ea typeface="Cambria Math"/>
                          </a:rPr>
                          <m:t>)</m:t>
                        </m:r>
                      </m:e>
                      <m:sub>
                        <m:r>
                          <a:rPr lang="en-US" sz="2000" i="1">
                            <a:latin typeface="Cambria Math"/>
                            <a:ea typeface="Cambria Math"/>
                          </a:rPr>
                          <m:t>𝑝</m:t>
                        </m:r>
                      </m:sub>
                    </m:sSub>
                    <m:r>
                      <a:rPr lang="en-US" sz="2000" i="1">
                        <a:latin typeface="Cambria Math"/>
                        <a:ea typeface="Cambria Math"/>
                      </a:rPr>
                      <m:t>}</m:t>
                    </m:r>
                  </m:oMath>
                </a14:m>
                <a:r>
                  <a:rPr lang="en-US" sz="2000" dirty="0"/>
                  <a:t>.</a:t>
                </a:r>
                <a:br>
                  <a:rPr lang="en-US" sz="2000" dirty="0"/>
                </a:br>
                <a:r>
                  <a:rPr lang="ka-GE" sz="2000" dirty="0"/>
                  <a:t>აღმოჩნდა რომ მეორე ნაწილი ყოველთვის მიდიოდა ნულისკენ,საინტერესოა პირველი ნაწილი,ის ყოველთვის არ მიდის ნულისკენ,მოვთხოვოთ პირობა,ეს წარმოადგენს აუცილებელ პირობას</a:t>
                </a:r>
                <a:r>
                  <a:rPr lang="ka-GE" sz="2000" dirty="0" smtClean="0"/>
                  <a:t>.</a:t>
                </a:r>
                <a:br>
                  <a:rPr lang="ka-GE" sz="2000" dirty="0" smtClean="0"/>
                </a:br>
                <a:r>
                  <a:rPr lang="ka-GE" sz="2000" dirty="0"/>
                  <a:t/>
                </a:r>
                <a:br>
                  <a:rPr lang="ka-GE" sz="2000" dirty="0"/>
                </a:br>
                <a:r>
                  <a:rPr lang="ka-GE" sz="2000" dirty="0" smtClean="0"/>
                  <a:t/>
                </a:r>
                <a:br>
                  <a:rPr lang="ka-GE" sz="2000" dirty="0" smtClean="0"/>
                </a:br>
                <a:r>
                  <a:rPr lang="ka-GE" sz="2000" dirty="0"/>
                  <a:t/>
                </a:r>
                <a:br>
                  <a:rPr lang="ka-GE" sz="2000" dirty="0"/>
                </a:br>
                <a:endParaRPr lang="en-US" sz="2000" dirty="0"/>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0" y="0"/>
                <a:ext cx="9144000" cy="6858000"/>
              </a:xfrm>
              <a:blipFill rotWithShape="0">
                <a:blip r:embed="rId2"/>
                <a:stretch>
                  <a:fillRect l="-667" r="-867"/>
                </a:stretch>
              </a:blipFill>
            </p:spPr>
            <p:txBody>
              <a:bodyPr/>
              <a:lstStyle/>
              <a:p>
                <a:r>
                  <a:rPr lang="en-US">
                    <a:noFill/>
                  </a:rPr>
                  <a:t> </a:t>
                </a:r>
              </a:p>
            </p:txBody>
          </p:sp>
        </mc:Fallback>
      </mc:AlternateContent>
    </p:spTree>
    <p:extLst>
      <p:ext uri="{BB962C8B-B14F-4D97-AF65-F5344CB8AC3E}">
        <p14:creationId xmlns:p14="http://schemas.microsoft.com/office/powerpoint/2010/main" val="2259723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pic>
        <p:nvPicPr>
          <p:cNvPr id="2051" name="Picture 3"/>
          <p:cNvPicPr>
            <a:picLocks noChangeAspect="1" noChangeArrowheads="1"/>
          </p:cNvPicPr>
          <p:nvPr/>
        </p:nvPicPr>
        <p:blipFill>
          <a:blip r:embed="rId2"/>
          <a:srcRect/>
          <a:stretch>
            <a:fillRect/>
          </a:stretch>
        </p:blipFill>
        <p:spPr bwMode="auto">
          <a:xfrm>
            <a:off x="0" y="0"/>
            <a:ext cx="9401175" cy="6858000"/>
          </a:xfrm>
          <a:prstGeom prst="rect">
            <a:avLst/>
          </a:prstGeom>
          <a:noFill/>
          <a:ln w="9525">
            <a:noFill/>
            <a:miter lim="800000"/>
            <a:headEnd/>
            <a:tailEnd/>
          </a:ln>
          <a:effectLst/>
        </p:spPr>
      </p:pic>
    </p:spTree>
    <p:extLst>
      <p:ext uri="{BB962C8B-B14F-4D97-AF65-F5344CB8AC3E}">
        <p14:creationId xmlns:p14="http://schemas.microsoft.com/office/powerpoint/2010/main" val="1655606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19200"/>
            <a:ext cx="65913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533400"/>
            <a:ext cx="8458200" cy="369332"/>
          </a:xfrm>
          <a:prstGeom prst="rect">
            <a:avLst/>
          </a:prstGeom>
          <a:noFill/>
        </p:spPr>
        <p:txBody>
          <a:bodyPr wrap="square" rtlCol="0">
            <a:spAutoFit/>
          </a:bodyPr>
          <a:lstStyle/>
          <a:p>
            <a:r>
              <a:rPr lang="ka-GE" dirty="0" smtClean="0"/>
              <a:t>გვაინტერესებს                   -ის  მიახლოება         -კენ         მეტრიკაში. </a:t>
            </a:r>
            <a:endParaRPr lang="en-US" dirty="0"/>
          </a:p>
        </p:txBody>
      </p:sp>
      <p:sp>
        <p:nvSpPr>
          <p:cNvPr id="7" name="TextBox 6"/>
          <p:cNvSpPr txBox="1"/>
          <p:nvPr/>
        </p:nvSpPr>
        <p:spPr>
          <a:xfrm>
            <a:off x="381000" y="5029200"/>
            <a:ext cx="8458200" cy="923330"/>
          </a:xfrm>
          <a:prstGeom prst="rect">
            <a:avLst/>
          </a:prstGeom>
          <a:noFill/>
        </p:spPr>
        <p:txBody>
          <a:bodyPr wrap="square" rtlCol="0">
            <a:spAutoFit/>
          </a:bodyPr>
          <a:lstStyle/>
          <a:p>
            <a:r>
              <a:rPr lang="ka-GE" dirty="0" smtClean="0"/>
              <a:t>თითოეულ შესაკრებს თუ ცალცალკე შევაფასებთ,შეგვეძლება დასკვნის გაკეთება.მეორე და მესამე ნაწილი ერთმანეთს ჰგავს,მათი შეფასება ერთი ხერხით შეგვიძლია.</a:t>
            </a:r>
            <a:endParaRPr lang="en-US" dirty="0"/>
          </a:p>
        </p:txBody>
      </p:sp>
      <p:pic>
        <p:nvPicPr>
          <p:cNvPr id="3074" name="Picture 2"/>
          <p:cNvPicPr>
            <a:picLocks noChangeAspect="1" noChangeArrowheads="1"/>
          </p:cNvPicPr>
          <p:nvPr/>
        </p:nvPicPr>
        <p:blipFill>
          <a:blip r:embed="rId3"/>
          <a:srcRect/>
          <a:stretch>
            <a:fillRect/>
          </a:stretch>
        </p:blipFill>
        <p:spPr bwMode="auto">
          <a:xfrm>
            <a:off x="1981200" y="609600"/>
            <a:ext cx="971550" cy="276225"/>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4572000" y="609600"/>
            <a:ext cx="485775" cy="285750"/>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5638800" y="609600"/>
            <a:ext cx="304800" cy="257908"/>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7" y="887402"/>
            <a:ext cx="9585628" cy="3785652"/>
          </a:xfrm>
          <a:prstGeom prst="rect">
            <a:avLst/>
          </a:prstGeom>
        </p:spPr>
        <p:txBody>
          <a:bodyPr wrap="square">
            <a:spAutoFit/>
          </a:bodyPr>
          <a:lstStyle/>
          <a:p>
            <a:r>
              <a:rPr lang="ru-RU" sz="2400" dirty="0" smtClean="0"/>
              <a:t>პ</a:t>
            </a:r>
            <a:r>
              <a:rPr lang="ka-GE" sz="2400" dirty="0" smtClean="0"/>
              <a:t>ირველი ნაწილი შეგვიძლია ასე შევაფასოთ:</a:t>
            </a:r>
            <a:endParaRPr lang="ru-RU" sz="2400" dirty="0" smtClean="0"/>
          </a:p>
          <a:p>
            <a:endParaRPr lang="ru-RU" sz="2400" dirty="0"/>
          </a:p>
          <a:p>
            <a:endParaRPr lang="ru-RU" sz="2400" dirty="0" smtClean="0"/>
          </a:p>
          <a:p>
            <a:endParaRPr lang="ru-RU" sz="2400" dirty="0"/>
          </a:p>
          <a:p>
            <a:endParaRPr lang="ru-RU" sz="2400" dirty="0" smtClean="0"/>
          </a:p>
          <a:p>
            <a:endParaRPr lang="ru-RU" sz="2400" dirty="0"/>
          </a:p>
          <a:p>
            <a:endParaRPr lang="ru-RU" sz="2400" dirty="0"/>
          </a:p>
          <a:p>
            <a:r>
              <a:rPr lang="ka-GE" sz="2400" dirty="0" smtClean="0"/>
              <a:t>  </a:t>
            </a:r>
            <a:r>
              <a:rPr lang="ru-RU" sz="2400" dirty="0" smtClean="0"/>
              <a:t>ხ</a:t>
            </a:r>
            <a:r>
              <a:rPr lang="ka-GE" sz="2400" dirty="0" smtClean="0"/>
              <a:t>ოლო მეორე და მესამე ნაწილები ლემის დახმარებით </a:t>
            </a:r>
            <a:br>
              <a:rPr lang="ka-GE" sz="2400" dirty="0" smtClean="0"/>
            </a:br>
            <a:r>
              <a:rPr lang="ka-GE" sz="2400" dirty="0" smtClean="0"/>
              <a:t>  მარტივად შეფასდა.</a:t>
            </a:r>
            <a:endParaRPr lang="ru-RU" sz="2400" dirty="0"/>
          </a:p>
          <a:p>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676400"/>
            <a:ext cx="8010525"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67515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212</TotalTime>
  <Words>140</Words>
  <Application>Microsoft Office PowerPoint</Application>
  <PresentationFormat>On-screen Show (4:3)</PresentationFormat>
  <Paragraphs>24</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Cambria Math</vt:lpstr>
      <vt:lpstr>Impact</vt:lpstr>
      <vt:lpstr>Sylfaen</vt:lpstr>
      <vt:lpstr>Times New Roman</vt:lpstr>
      <vt:lpstr>NewsPrint</vt:lpstr>
      <vt:lpstr>PowerPoint Presentation</vt:lpstr>
      <vt:lpstr>PowerPoint Presentation</vt:lpstr>
      <vt:lpstr>განვმარტოთ  m≔(m_0,m_1,…),  ისე რომ თითოეული მეტია ან ტოლია 2-ის. განვსაზღვროთZ_(m_k )={0,1,…,m_k-1} ჯგუფი მოდულით〖  m〗_k.G_m-ს ეწოდება ვილენკინის ჯგუფი.მისი ელემენტები შეგვიძლია შემდეგნაირად წარმოვადგინოთ:                                x≔(x_0,x_1,…,x_j,…),     (x_j∈Z_(m_k ) ). + ოპერაცია განვმარტოთ:  x+y=(〖(x〗_0+y_0  )modm_0,〖(x〗_1+y_(1 ))modm_1,…,(x_j+y_J)modm_J,…),  სადაც x≔(x_0,…,x_j,…)    და     y≔(y_0,y_1,…,y_j,…)∈G_m.  ავაგოთ სისტემა შემდეგი ხერხით: M_0≔1,M_(k+1)≔m_k M_k  (k∈N). მაშინ ნებისმიერი n∈N შეგვიძლია წარმოვადგინოთ:∑_(i=0)^∞▒〖n_j M_j 〗 სადაც   n_j∈Z_(m_j ).</vt:lpstr>
      <vt:lpstr>განვიხილავთ ორთოგონალურ სისტემას,რომელსაც ვილენკინის სისტემას უწოდებენ.გვაქვს რადემახარის ფუნქცია  r_k (x):G_m→C  განსაზღვრული შემდეგი წესით:r_k (x)≔exp((2πix_k)/m_k ),     (i^2=-1, x∈G_m,k∈N) ავაგოთ სისტემა                                 ,  სისტემას ვუწოდებთ უოლშის სისტემას,თუ გვაქვს შემთხვევა როდესაც  m_k=2 . ვილენკინის სისტემა ორთონომირებულია და სრული           L^1 (G_m) -ში.თუ 〖f∈L〗^1 (G_m ), მაშინ განვმარტოთ  ფურიეს კოეფიციენტი:  დირიხლეს გული:</vt:lpstr>
      <vt:lpstr> კერძო ჯამი:  ფეიერის საშუალო:  ფეიერის გული:  ჩეზაროს (c,α)საშუალოებს ვილენკინ-ფურიეს მწკრივებისათვის ექნება სახე:    სადაც   თუ                   , მაშინ უწყვეტობის მოდულს განვმარტავთ:   </vt:lpstr>
      <vt:lpstr>ფურიე-უოლშის მწკრივის უარყოფითი რიგის ცეზაროს საშუალოების  შეჯამებადობაზე მუშაობდა ვ.თევზაძე.ძირითადად,თუ ფუქნცია აღებულია უწყვეტი კლასიდან,მისი კრებადობა და ვარიაცია იყო კრიტერიუმი ცეზაროს მეთოდით კრებადობისთვის.უწყვეტ ფუნქციათა კლასი არ უზრუნველყოფს კრებადობას,რა კლასიდან უნდა ავიღოთ ფუნქცია,რომ〖 σ〗_n^(-α)  იყოს კრებადი.  2002 წელს ამერიკულ ჟურნალში "Approximation Theory "    დაიბეჭდა უ.გოგინავას სტატია,რომელშიც განხილულია შემდეგი თეორემა:  თუ f(x)∈L^p ([0,1])   რაღაც p∈[1,∞]- თვის დაα∈(0,1) მაშინ მებისმიერი 2^k≤n&lt;2^(k+1), (k,n∈N)-თვის სამართლიანია: ‖σ_n^(-α) " " (f)-f‖_p≤c(p,α){2^kα 〖ω(1/2^k ,f)〗_p+∑_(r=0)^(k-2)▒2^(r-k)  〖ω(1/2^r ,f)〗_p}. აღმოჩნდა რომ მეორე ნაწილი ყოველთვის მიდიოდა ნულისკენ,საინტერესოა პირველი ნაწილი,ის ყოველთვის არ მიდის ნულისკენ,მოვთხოვოთ პირობა,ეს წარმოადგენს აუცილებელ პირობას.    </vt:lpstr>
      <vt:lpstr>PowerPoint Presentation</vt:lpstr>
      <vt:lpstr>PowerPoint Presentation</vt:lpstr>
      <vt:lpstr>PowerPoint Presentation</vt:lpstr>
      <vt:lpstr>PowerPoint Presentation</vt:lpstr>
      <vt:lpstr>PowerPoint Presentation</vt:lpstr>
      <vt:lpstr>       ეს თეორემა წარმოადგენს გოგინავას თეორემის განზოგადოებას, მოცემულ შემთხვევაში  ყველა m_k=2. ამ თეორემის დამტკიცებისას წარმოიშვა გარკვეული პრობლემები,აქ არ გავიდა ის დამტკიცების ის მეთოდი რომელიც უოლშის შემთხვევაში იქნა გამოყენებული.განზოგადოებული ამოცანა ვილენკინისთვის გაკეთდა ახალი მეთოდით.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dc:creator>
  <cp:lastModifiedBy>Resource Center User</cp:lastModifiedBy>
  <cp:revision>26</cp:revision>
  <dcterms:created xsi:type="dcterms:W3CDTF">2014-05-30T04:34:36Z</dcterms:created>
  <dcterms:modified xsi:type="dcterms:W3CDTF">2015-05-28T10:17:31Z</dcterms:modified>
</cp:coreProperties>
</file>